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81"/>
  </p:notesMasterIdLst>
  <p:handoutMasterIdLst>
    <p:handoutMasterId r:id="rId82"/>
  </p:handoutMasterIdLst>
  <p:sldIdLst>
    <p:sldId id="256" r:id="rId2"/>
    <p:sldId id="257" r:id="rId3"/>
    <p:sldId id="693" r:id="rId4"/>
    <p:sldId id="694" r:id="rId5"/>
    <p:sldId id="695" r:id="rId6"/>
    <p:sldId id="696" r:id="rId7"/>
    <p:sldId id="698" r:id="rId8"/>
    <p:sldId id="486" r:id="rId9"/>
    <p:sldId id="271" r:id="rId10"/>
    <p:sldId id="487" r:id="rId11"/>
    <p:sldId id="272" r:id="rId12"/>
    <p:sldId id="480" r:id="rId13"/>
    <p:sldId id="691" r:id="rId14"/>
    <p:sldId id="697" r:id="rId15"/>
    <p:sldId id="482" r:id="rId16"/>
    <p:sldId id="483" r:id="rId17"/>
    <p:sldId id="484" r:id="rId18"/>
    <p:sldId id="499" r:id="rId19"/>
    <p:sldId id="517" r:id="rId20"/>
    <p:sldId id="472" r:id="rId21"/>
    <p:sldId id="260" r:id="rId22"/>
    <p:sldId id="290" r:id="rId23"/>
    <p:sldId id="504" r:id="rId24"/>
    <p:sldId id="463" r:id="rId25"/>
    <p:sldId id="313" r:id="rId26"/>
    <p:sldId id="452" r:id="rId27"/>
    <p:sldId id="375" r:id="rId28"/>
    <p:sldId id="505" r:id="rId29"/>
    <p:sldId id="488" r:id="rId30"/>
    <p:sldId id="701" r:id="rId31"/>
    <p:sldId id="267" r:id="rId32"/>
    <p:sldId id="289" r:id="rId33"/>
    <p:sldId id="307" r:id="rId34"/>
    <p:sldId id="265" r:id="rId35"/>
    <p:sldId id="266" r:id="rId36"/>
    <p:sldId id="268" r:id="rId37"/>
    <p:sldId id="295" r:id="rId38"/>
    <p:sldId id="311" r:id="rId39"/>
    <p:sldId id="489" r:id="rId40"/>
    <p:sldId id="294" r:id="rId41"/>
    <p:sldId id="330" r:id="rId42"/>
    <p:sldId id="490" r:id="rId43"/>
    <p:sldId id="439" r:id="rId44"/>
    <p:sldId id="366" r:id="rId45"/>
    <p:sldId id="511" r:id="rId46"/>
    <p:sldId id="314" r:id="rId47"/>
    <p:sldId id="336" r:id="rId48"/>
    <p:sldId id="491" r:id="rId49"/>
    <p:sldId id="335" r:id="rId50"/>
    <p:sldId id="512" r:id="rId51"/>
    <p:sldId id="373" r:id="rId52"/>
    <p:sldId id="492" r:id="rId53"/>
    <p:sldId id="328" r:id="rId54"/>
    <p:sldId id="699" r:id="rId55"/>
    <p:sldId id="700" r:id="rId56"/>
    <p:sldId id="408" r:id="rId57"/>
    <p:sldId id="435" r:id="rId58"/>
    <p:sldId id="436" r:id="rId59"/>
    <p:sldId id="506" r:id="rId60"/>
    <p:sldId id="437" r:id="rId61"/>
    <p:sldId id="438" r:id="rId62"/>
    <p:sldId id="464" r:id="rId63"/>
    <p:sldId id="508" r:id="rId64"/>
    <p:sldId id="465" r:id="rId65"/>
    <p:sldId id="466" r:id="rId66"/>
    <p:sldId id="692" r:id="rId67"/>
    <p:sldId id="467" r:id="rId68"/>
    <p:sldId id="447" r:id="rId69"/>
    <p:sldId id="412" r:id="rId70"/>
    <p:sldId id="392" r:id="rId71"/>
    <p:sldId id="441" r:id="rId72"/>
    <p:sldId id="513" r:id="rId73"/>
    <p:sldId id="514" r:id="rId74"/>
    <p:sldId id="515" r:id="rId75"/>
    <p:sldId id="450" r:id="rId76"/>
    <p:sldId id="399" r:id="rId77"/>
    <p:sldId id="391" r:id="rId78"/>
    <p:sldId id="702" r:id="rId79"/>
    <p:sldId id="319" r:id="rId80"/>
  </p:sldIdLst>
  <p:sldSz cx="12192000" cy="6858000"/>
  <p:notesSz cx="7315200" cy="9601200"/>
  <p:embeddedFontLst>
    <p:embeddedFont>
      <p:font typeface="Baskerville Old Face" panose="02020602080505020303" pitchFamily="18" charset="0"/>
      <p:regular r:id="rId83"/>
    </p:embeddedFont>
    <p:embeddedFont>
      <p:font typeface="Calibri" panose="020F0502020204030204" pitchFamily="34" charset="0"/>
      <p:regular r:id="rId84"/>
      <p:bold r:id="rId85"/>
      <p:italic r:id="rId86"/>
      <p:boldItalic r:id="rId87"/>
    </p:embeddedFont>
    <p:embeddedFont>
      <p:font typeface="Candara" panose="020E0502030303020204" pitchFamily="34" charset="0"/>
      <p:regular r:id="rId88"/>
      <p:bold r:id="rId89"/>
      <p:italic r:id="rId90"/>
      <p:boldItalic r:id="rId91"/>
    </p:embeddedFont>
    <p:embeddedFont>
      <p:font typeface="Century Gothic" panose="020B0502020202020204" pitchFamily="34" charset="0"/>
      <p:regular r:id="rId92"/>
      <p:bold r:id="rId93"/>
      <p:italic r:id="rId94"/>
      <p:boldItalic r:id="rId9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 id="693"/>
            <p14:sldId id="694"/>
            <p14:sldId id="695"/>
            <p14:sldId id="696"/>
            <p14:sldId id="698"/>
          </p14:sldIdLst>
        </p14:section>
        <p14:section name="Constant Flow Devices" id="{801464E8-C751-4920-943C-62E23AE84A88}">
          <p14:sldIdLst>
            <p14:sldId id="486"/>
            <p14:sldId id="271"/>
            <p14:sldId id="487"/>
            <p14:sldId id="272"/>
            <p14:sldId id="480"/>
            <p14:sldId id="691"/>
            <p14:sldId id="697"/>
            <p14:sldId id="482"/>
            <p14:sldId id="483"/>
            <p14:sldId id="484"/>
            <p14:sldId id="499"/>
            <p14:sldId id="517"/>
            <p14:sldId id="472"/>
            <p14:sldId id="260"/>
            <p14:sldId id="290"/>
            <p14:sldId id="504"/>
            <p14:sldId id="463"/>
            <p14:sldId id="313"/>
            <p14:sldId id="452"/>
            <p14:sldId id="375"/>
            <p14:sldId id="505"/>
            <p14:sldId id="488"/>
            <p14:sldId id="701"/>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699"/>
            <p14:sldId id="700"/>
            <p14:sldId id="408"/>
            <p14:sldId id="435"/>
            <p14:sldId id="436"/>
            <p14:sldId id="506"/>
            <p14:sldId id="437"/>
            <p14:sldId id="438"/>
            <p14:sldId id="464"/>
            <p14:sldId id="508"/>
            <p14:sldId id="465"/>
            <p14:sldId id="466"/>
            <p14:sldId id="692"/>
            <p14:sldId id="467"/>
            <p14:sldId id="447"/>
            <p14:sldId id="412"/>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702"/>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varScale="1">
        <p:scale>
          <a:sx n="109" d="100"/>
          <a:sy n="109" d="100"/>
        </p:scale>
        <p:origin x="432"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20</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21</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22</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23</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25</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27</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28</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31</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32</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33</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34</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35</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36</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37</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38</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dirty="0"/>
              <a:t>Peter von Bucher (working at </a:t>
            </a:r>
            <a:r>
              <a:rPr lang="en-US" dirty="0" err="1"/>
              <a:t>Carollo</a:t>
            </a:r>
            <a:r>
              <a:rPr lang="en-US" dirty="0"/>
              <a:t> since 2010 approximately)</a:t>
            </a:r>
            <a:endParaRPr lang="en-US" dirty="0">
              <a:solidFill>
                <a:srgbClr val="660066"/>
              </a:solidFill>
            </a:endParaRPr>
          </a:p>
          <a:p>
            <a:r>
              <a:rPr lang="en-US" dirty="0">
                <a:solidFill>
                  <a:srgbClr val="660066"/>
                </a:solidFill>
              </a:rPr>
              <a:t>Presidential </a:t>
            </a:r>
            <a:r>
              <a:rPr lang="en-US" dirty="0" err="1">
                <a:solidFill>
                  <a:srgbClr val="660066"/>
                </a:solidFill>
              </a:rPr>
              <a:t>Prez</a:t>
            </a:r>
            <a:r>
              <a:rPr lang="en-US" dirty="0">
                <a:solidFill>
                  <a:srgbClr val="660066"/>
                </a:solidFill>
              </a:rPr>
              <a:t>: Alana </a:t>
            </a:r>
            <a:r>
              <a:rPr lang="en-US" dirty="0" err="1">
                <a:solidFill>
                  <a:srgbClr val="660066"/>
                </a:solidFill>
              </a:rPr>
              <a:t>Jonat</a:t>
            </a:r>
            <a:endParaRPr lang="en-US" dirty="0">
              <a:solidFill>
                <a:srgbClr val="660066"/>
              </a:solidFill>
            </a:endParaRPr>
          </a:p>
          <a:p>
            <a:r>
              <a:rPr lang="en-US" dirty="0">
                <a:solidFill>
                  <a:srgbClr val="660066"/>
                </a:solidFill>
              </a:rPr>
              <a:t>Executive Mastermind: Roslyn </a:t>
            </a:r>
            <a:r>
              <a:rPr lang="en-US" dirty="0" err="1">
                <a:solidFill>
                  <a:srgbClr val="660066"/>
                </a:solidFill>
              </a:rPr>
              <a:t>Odum</a:t>
            </a:r>
            <a:endParaRPr lang="en-US" dirty="0">
              <a:solidFill>
                <a:srgbClr val="660066"/>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40</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41</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44</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45</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46</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47</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49</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51</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53</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9</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56</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57</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58</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59</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60</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61</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69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75</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err="1"/>
              <a:t>We</a:t>
            </a:r>
            <a:r>
              <a:rPr lang="es-HN" dirty="0"/>
              <a:t>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79</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11</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13</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17</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3.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9.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52.xml"/><Relationship Id="rId26" Type="http://schemas.openxmlformats.org/officeDocument/2006/relationships/slide" Target="slide1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3.xml"/><Relationship Id="rId16" Type="http://schemas.openxmlformats.org/officeDocument/2006/relationships/slide" Target="slide48.xml"/><Relationship Id="rId20" Type="http://schemas.openxmlformats.org/officeDocument/2006/relationships/slide" Target="slide8.xml"/><Relationship Id="rId1" Type="http://schemas.openxmlformats.org/officeDocument/2006/relationships/tags" Target="../tags/tag1.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wmf"/><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42.xml"/><Relationship Id="rId22" Type="http://schemas.openxmlformats.org/officeDocument/2006/relationships/slide" Target="slide2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7.xml"/><Relationship Id="rId7" Type="http://schemas.openxmlformats.org/officeDocument/2006/relationships/image" Target="../media/image3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5.xml"/><Relationship Id="rId10" Type="http://schemas.openxmlformats.org/officeDocument/2006/relationships/image" Target="../media/image36.png"/><Relationship Id="rId4" Type="http://schemas.openxmlformats.org/officeDocument/2006/relationships/tags" Target="../tags/tag8.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40.png"/><Relationship Id="rId3" Type="http://schemas.openxmlformats.org/officeDocument/2006/relationships/tags" Target="../tags/tag11.xml"/><Relationship Id="rId7" Type="http://schemas.openxmlformats.org/officeDocument/2006/relationships/notesSlide" Target="../notesSlides/notesSlide13.xml"/><Relationship Id="rId12" Type="http://schemas.openxmlformats.org/officeDocument/2006/relationships/image" Target="../media/image3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8.png"/><Relationship Id="rId5" Type="http://schemas.openxmlformats.org/officeDocument/2006/relationships/tags" Target="../tags/tag13.xml"/><Relationship Id="rId10"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image" Target="../media/image32.jpe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7.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32.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4.png"/><Relationship Id="rId5" Type="http://schemas.openxmlformats.org/officeDocument/2006/relationships/tags" Target="../tags/tag18.xml"/><Relationship Id="rId10" Type="http://schemas.openxmlformats.org/officeDocument/2006/relationships/image" Target="../media/image43.png"/><Relationship Id="rId4" Type="http://schemas.openxmlformats.org/officeDocument/2006/relationships/tags" Target="../tags/tag17.xml"/><Relationship Id="rId9" Type="http://schemas.openxmlformats.org/officeDocument/2006/relationships/image" Target="../media/image42.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37.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32.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4.xml"/><Relationship Id="rId11" Type="http://schemas.openxmlformats.org/officeDocument/2006/relationships/image" Target="../media/image47.png"/><Relationship Id="rId5" Type="http://schemas.openxmlformats.org/officeDocument/2006/relationships/slideLayout" Target="../slideLayouts/slideLayout5.xml"/><Relationship Id="rId10" Type="http://schemas.openxmlformats.org/officeDocument/2006/relationships/image" Target="../media/image46.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hyperlink" Target="https://aguaclara.github.io/Textbook/Flow_Control_and_Measurement/FCM_Derivations.html#and-for-tank-drain-equation"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hyperlink" Target="https://aguaclara.github.io/Textbook/Flow_Control_and_Measurement/FCM_Derivations.html#and-for-tank-drain-equation" TargetMode="Externa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1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25.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54.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8.xml"/><Relationship Id="rId7" Type="http://schemas.openxmlformats.org/officeDocument/2006/relationships/image" Target="../media/image5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8.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66.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6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64.png"/><Relationship Id="rId5" Type="http://schemas.openxmlformats.org/officeDocument/2006/relationships/tags" Target="../tags/tag35.xml"/><Relationship Id="rId10" Type="http://schemas.openxmlformats.org/officeDocument/2006/relationships/image" Target="../media/image63.png"/><Relationship Id="rId4" Type="http://schemas.openxmlformats.org/officeDocument/2006/relationships/tags" Target="../tags/tag34.xml"/><Relationship Id="rId9" Type="http://schemas.openxmlformats.org/officeDocument/2006/relationships/image" Target="../media/image62.png"/><Relationship Id="rId1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39.xml"/><Relationship Id="rId7" Type="http://schemas.openxmlformats.org/officeDocument/2006/relationships/image" Target="../media/image6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60.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27.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0.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0.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1.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7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2.jpeg"/><Relationship Id="rId4" Type="http://schemas.openxmlformats.org/officeDocument/2006/relationships/image" Target="../media/image74.wmf"/></Relationships>
</file>

<file path=ppt/slides/_rels/slide45.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72.jpeg"/><Relationship Id="rId5" Type="http://schemas.openxmlformats.org/officeDocument/2006/relationships/image" Target="../media/image74.wmf"/><Relationship Id="rId4" Type="http://schemas.openxmlformats.org/officeDocument/2006/relationships/notesSlide" Target="../notesSlides/notesSlide32.xml"/><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3.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46.xml"/><Relationship Id="rId7" Type="http://schemas.openxmlformats.org/officeDocument/2006/relationships/image" Target="../media/image8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8.jpeg"/><Relationship Id="rId5" Type="http://schemas.openxmlformats.org/officeDocument/2006/relationships/image" Target="../media/image79.jpeg"/><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9.jpe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7.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5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61.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88.wmf"/></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97.jpe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35.png"/><Relationship Id="rId3" Type="http://schemas.openxmlformats.org/officeDocument/2006/relationships/tags" Target="../tags/tag55.xml"/><Relationship Id="rId7" Type="http://schemas.openxmlformats.org/officeDocument/2006/relationships/notesSlide" Target="../notesSlides/notesSlide48.xml"/><Relationship Id="rId12" Type="http://schemas.openxmlformats.org/officeDocument/2006/relationships/image" Target="../media/image10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101.png"/><Relationship Id="rId5" Type="http://schemas.openxmlformats.org/officeDocument/2006/relationships/tags" Target="../tags/tag57.xml"/><Relationship Id="rId10" Type="http://schemas.openxmlformats.org/officeDocument/2006/relationships/image" Target="../media/image100.png"/><Relationship Id="rId4" Type="http://schemas.openxmlformats.org/officeDocument/2006/relationships/tags" Target="../tags/tag56.xml"/><Relationship Id="rId9"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61.xml"/><Relationship Id="rId7" Type="http://schemas.openxmlformats.org/officeDocument/2006/relationships/image" Target="../media/image10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05.png"/><Relationship Id="rId5" Type="http://schemas.openxmlformats.org/officeDocument/2006/relationships/image" Target="../media/image104.emf"/><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image" Target="../media/image113.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11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111.png"/><Relationship Id="rId5" Type="http://schemas.openxmlformats.org/officeDocument/2006/relationships/tags" Target="../tags/tag66.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65.xml"/><Relationship Id="rId9" Type="http://schemas.openxmlformats.org/officeDocument/2006/relationships/image" Target="../media/image109.wmf"/><Relationship Id="rId14" Type="http://schemas.openxmlformats.org/officeDocument/2006/relationships/image" Target="../media/image114.png"/></Relationships>
</file>

<file path=ppt/slides/_rels/slide7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Layout" Target="../slideLayouts/slideLayout2.xml"/><Relationship Id="rId7" Type="http://schemas.openxmlformats.org/officeDocument/2006/relationships/image" Target="../media/image117.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09.wmf"/><Relationship Id="rId5" Type="http://schemas.openxmlformats.org/officeDocument/2006/relationships/image" Target="../media/image116.emf"/><Relationship Id="rId4"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notesSlide" Target="../notesSlides/notesSlide51.xml"/></Relationships>
</file>

<file path=ppt/slides/_rels/slide7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87.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88.wmf"/><Relationship Id="rId5" Type="http://schemas.openxmlformats.org/officeDocument/2006/relationships/image" Target="../media/image121.png"/><Relationship Id="rId4" Type="http://schemas.openxmlformats.org/officeDocument/2006/relationships/image" Target="../media/image72.jpeg"/></Relationships>
</file>

<file path=ppt/slides/_rels/slide7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76.xml"/><Relationship Id="rId7" Type="http://schemas.openxmlformats.org/officeDocument/2006/relationships/image" Target="../media/image12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2.xml"/><Relationship Id="rId5" Type="http://schemas.openxmlformats.org/officeDocument/2006/relationships/slideLayout" Target="../slideLayouts/slideLayout2.xml"/><Relationship Id="rId10" Type="http://schemas.openxmlformats.org/officeDocument/2006/relationships/image" Target="../media/image125.png"/><Relationship Id="rId4" Type="http://schemas.openxmlformats.org/officeDocument/2006/relationships/tags" Target="../tags/tag77.xml"/><Relationship Id="rId9" Type="http://schemas.openxmlformats.org/officeDocument/2006/relationships/image" Target="../media/image124.png"/></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2.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097210" y="1186873"/>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7093966" y="1121133"/>
            <a:ext cx="3133795" cy="2798860"/>
          </a:xfrm>
          <a:prstGeom prst="rect">
            <a:avLst/>
          </a:prstGeom>
          <a:noFill/>
          <a:ln w="9525">
            <a:noFill/>
            <a:miter lim="800000"/>
            <a:headEnd/>
            <a:tailEnd/>
          </a:ln>
          <a:effectLst/>
        </p:spPr>
      </p:pic>
      <p:sp>
        <p:nvSpPr>
          <p:cNvPr id="8" name="Rectangle 7"/>
          <p:cNvSpPr/>
          <p:nvPr/>
        </p:nvSpPr>
        <p:spPr>
          <a:xfrm>
            <a:off x="1075692" y="4137003"/>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240895"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168433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639593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1298217"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1452479"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1590008"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1420673"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1549363"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08589"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3400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19"/>
          <a:stretch>
            <a:fillRect/>
          </a:stretch>
        </p:blipFill>
        <p:spPr>
          <a:xfrm>
            <a:off x="1220641"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546841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1"/>
          <a:stretch>
            <a:fillRect/>
          </a:stretch>
        </p:blipFill>
        <p:spPr>
          <a:xfrm>
            <a:off x="594834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3" cstate="print"/>
          <a:srcRect/>
          <a:stretch>
            <a:fillRect/>
          </a:stretch>
        </p:blipFill>
        <p:spPr bwMode="auto">
          <a:xfrm>
            <a:off x="594834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05941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7" cstate="print"/>
          <a:srcRect/>
          <a:stretch>
            <a:fillRect/>
          </a:stretch>
        </p:blipFill>
        <p:spPr bwMode="auto">
          <a:xfrm>
            <a:off x="5880266"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DAD8AA-E7E1-48DB-A82A-8918DDEE0BF1}"/>
              </a:ext>
            </a:extLst>
          </p:cNvPr>
          <p:cNvPicPr>
            <a:picLocks noChangeAspect="1"/>
          </p:cNvPicPr>
          <p:nvPr/>
        </p:nvPicPr>
        <p:blipFill>
          <a:blip r:embed="rId28"/>
          <a:stretch>
            <a:fillRect/>
          </a:stretch>
        </p:blipFill>
        <p:spPr>
          <a:xfrm>
            <a:off x="1220641" y="1641059"/>
            <a:ext cx="558466" cy="303052"/>
          </a:xfrm>
          <a:prstGeom prst="rect">
            <a:avLst/>
          </a:prstGeom>
        </p:spPr>
      </p:pic>
    </p:spTree>
    <p:extLst>
      <p:ext uri="{BB962C8B-B14F-4D97-AF65-F5344CB8AC3E}">
        <p14:creationId xmlns:p14="http://schemas.microsoft.com/office/powerpoint/2010/main" val="1615759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a:t>If you had electricity…</a:t>
            </a:r>
            <a:endParaRPr lang="en-US" dirty="0"/>
          </a:p>
        </p:txBody>
      </p:sp>
      <p:sp>
        <p:nvSpPr>
          <p:cNvPr id="47109" name="Rectangle 5"/>
          <p:cNvSpPr>
            <a:spLocks noGrp="1" noChangeArrowheads="1"/>
          </p:cNvSpPr>
          <p:nvPr>
            <p:ph idx="1"/>
          </p:nvPr>
        </p:nvSpPr>
        <p:spPr/>
        <p:txBody>
          <a:bodyPr/>
          <a:lstStyle/>
          <a:p>
            <a:r>
              <a:rPr lang="en-US" dirty="0"/>
              <a:t>Metering pumps (positive displacement)</a:t>
            </a:r>
          </a:p>
          <a:p>
            <a:pPr lvl="1"/>
            <a:r>
              <a:rPr lang="en-US" dirty="0"/>
              <a:t>Pistons</a:t>
            </a:r>
          </a:p>
          <a:p>
            <a:pPr lvl="1"/>
            <a:r>
              <a:rPr lang="en-US" dirty="0"/>
              <a:t>Gears</a:t>
            </a:r>
          </a:p>
          <a:p>
            <a:pPr lvl="1"/>
            <a:r>
              <a:rPr lang="en-US" dirty="0"/>
              <a:t>Peristaltic</a:t>
            </a:r>
            <a:endParaRPr lang="en-US" dirty="0">
              <a:hlinkClick r:id="rId3"/>
            </a:endParaRPr>
          </a:p>
          <a:p>
            <a:pPr lvl="1"/>
            <a:r>
              <a:rPr lang="en-US" dirty="0"/>
              <a:t>Diaphragm</a:t>
            </a:r>
            <a:r>
              <a:rPr lang="en-US" dirty="0">
                <a:hlinkClick r:id="rId3"/>
              </a:rPr>
              <a:t> </a:t>
            </a:r>
            <a:endParaRPr lang="en-US" dirty="0"/>
          </a:p>
          <a:p>
            <a:r>
              <a:rPr lang="en-US" dirty="0"/>
              <a:t>Valves with feedback from flow sensors</a:t>
            </a:r>
          </a:p>
          <a:p>
            <a:r>
              <a:rPr lang="en-US" dirty="0"/>
              <a:t>So an alternative would be to raise the per capita income and provide RELIABLE electrical service to everyone…</a:t>
            </a:r>
          </a:p>
          <a:p>
            <a:r>
              <a:rPr lang="en-US" dirty="0"/>
              <a:t>A simpler solution with fewer moving parts would be better!</a:t>
            </a:r>
          </a:p>
          <a:p>
            <a:endParaRPr lang="en-US"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2416077" cy="1812058"/>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73470" y="2765479"/>
            <a:ext cx="2526620" cy="1534573"/>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3078" y="1637522"/>
            <a:ext cx="1676360" cy="2736076"/>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1970" y="2911151"/>
            <a:ext cx="2051108" cy="1458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85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10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85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85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10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85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10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10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10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t>What caused this innovation?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n-US" dirty="0"/>
              <a:t>Conscientious operators</a:t>
            </a:r>
          </a:p>
          <a:p>
            <a:r>
              <a:rPr lang="en-US" dirty="0"/>
              <a:t>Resourceful technicians</a:t>
            </a:r>
          </a:p>
          <a:p>
            <a:endParaRPr lang="en-US" dirty="0"/>
          </a:p>
          <a:p>
            <a:endParaRPr lang="en-US" dirty="0"/>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stack.imgur.com/ab1Pf.jpg">
            <a:extLst>
              <a:ext uri="{FF2B5EF4-FFF2-40B4-BE49-F238E27FC236}">
                <a16:creationId xmlns:a16="http://schemas.microsoft.com/office/drawing/2014/main" id="{8A3838E8-F745-4F41-9230-727BF430A8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22707"/>
            <a:ext cx="4927599" cy="21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43DD-66D4-4B9E-95F5-C82C73CE0B78}"/>
              </a:ext>
            </a:extLst>
          </p:cNvPr>
          <p:cNvSpPr>
            <a:spLocks noGrp="1"/>
          </p:cNvSpPr>
          <p:nvPr>
            <p:ph type="title"/>
          </p:nvPr>
        </p:nvSpPr>
        <p:spPr/>
        <p:txBody>
          <a:bodyPr/>
          <a:lstStyle/>
          <a:p>
            <a:r>
              <a:rPr lang="en-US" dirty="0"/>
              <a:t>Kinked tube chlorinator</a:t>
            </a:r>
          </a:p>
        </p:txBody>
      </p:sp>
      <p:sp>
        <p:nvSpPr>
          <p:cNvPr id="4" name="Text Placeholder 3">
            <a:extLst>
              <a:ext uri="{FF2B5EF4-FFF2-40B4-BE49-F238E27FC236}">
                <a16:creationId xmlns:a16="http://schemas.microsoft.com/office/drawing/2014/main" id="{1EA8F702-1450-44F5-B289-68E29A49255F}"/>
              </a:ext>
            </a:extLst>
          </p:cNvPr>
          <p:cNvSpPr>
            <a:spLocks noGrp="1"/>
          </p:cNvSpPr>
          <p:nvPr>
            <p:ph type="body" idx="1"/>
          </p:nvPr>
        </p:nvSpPr>
        <p:spPr/>
        <p:txBody>
          <a:bodyPr/>
          <a:lstStyle/>
          <a:p>
            <a:r>
              <a:rPr lang="en-US" dirty="0"/>
              <a:t>Pro</a:t>
            </a:r>
          </a:p>
        </p:txBody>
      </p:sp>
      <p:sp>
        <p:nvSpPr>
          <p:cNvPr id="5" name="Content Placeholder 4">
            <a:extLst>
              <a:ext uri="{FF2B5EF4-FFF2-40B4-BE49-F238E27FC236}">
                <a16:creationId xmlns:a16="http://schemas.microsoft.com/office/drawing/2014/main" id="{7200DAE2-AB95-404F-AB06-2D3211CBD77C}"/>
              </a:ext>
            </a:extLst>
          </p:cNvPr>
          <p:cNvSpPr>
            <a:spLocks noGrp="1"/>
          </p:cNvSpPr>
          <p:nvPr>
            <p:ph sz="half" idx="2"/>
          </p:nvPr>
        </p:nvSpPr>
        <p:spPr/>
        <p:txBody>
          <a:bodyPr/>
          <a:lstStyle/>
          <a:p>
            <a:r>
              <a:rPr lang="en-US" dirty="0"/>
              <a:t>Simple</a:t>
            </a:r>
          </a:p>
          <a:p>
            <a:r>
              <a:rPr lang="en-US" dirty="0"/>
              <a:t>Low cost</a:t>
            </a:r>
          </a:p>
          <a:p>
            <a:r>
              <a:rPr lang="en-US" dirty="0"/>
              <a:t>Available at a local hardware store</a:t>
            </a:r>
          </a:p>
          <a:p>
            <a:r>
              <a:rPr lang="en-US" dirty="0"/>
              <a:t>No moving parts</a:t>
            </a:r>
          </a:p>
        </p:txBody>
      </p:sp>
      <p:sp>
        <p:nvSpPr>
          <p:cNvPr id="6" name="Text Placeholder 5">
            <a:extLst>
              <a:ext uri="{FF2B5EF4-FFF2-40B4-BE49-F238E27FC236}">
                <a16:creationId xmlns:a16="http://schemas.microsoft.com/office/drawing/2014/main" id="{856DC952-3680-434E-B307-87A2969B0AF1}"/>
              </a:ext>
            </a:extLst>
          </p:cNvPr>
          <p:cNvSpPr>
            <a:spLocks noGrp="1"/>
          </p:cNvSpPr>
          <p:nvPr>
            <p:ph type="body" sz="quarter" idx="3"/>
          </p:nvPr>
        </p:nvSpPr>
        <p:spPr/>
        <p:txBody>
          <a:bodyPr/>
          <a:lstStyle/>
          <a:p>
            <a:r>
              <a:rPr lang="en-US" dirty="0"/>
              <a:t>Con</a:t>
            </a:r>
          </a:p>
        </p:txBody>
      </p:sp>
      <p:sp>
        <p:nvSpPr>
          <p:cNvPr id="7" name="Content Placeholder 6">
            <a:extLst>
              <a:ext uri="{FF2B5EF4-FFF2-40B4-BE49-F238E27FC236}">
                <a16:creationId xmlns:a16="http://schemas.microsoft.com/office/drawing/2014/main" id="{84C388CC-0725-4859-AD6F-182C23E462E6}"/>
              </a:ext>
            </a:extLst>
          </p:cNvPr>
          <p:cNvSpPr>
            <a:spLocks noGrp="1"/>
          </p:cNvSpPr>
          <p:nvPr>
            <p:ph sz="quarter" idx="4"/>
          </p:nvPr>
        </p:nvSpPr>
        <p:spPr/>
        <p:txBody>
          <a:bodyPr/>
          <a:lstStyle/>
          <a:p>
            <a:r>
              <a:rPr lang="en-US" dirty="0"/>
              <a:t>Trial and error required to set the chlorine dose</a:t>
            </a:r>
          </a:p>
          <a:p>
            <a:r>
              <a:rPr lang="en-US" dirty="0"/>
              <a:t>Adjusting the dose is tedious because you have to rewrap the string around the kinked end of the tube to either tighten or loosen the kink</a:t>
            </a:r>
          </a:p>
          <a:p>
            <a:r>
              <a:rPr lang="en-US" dirty="0"/>
              <a:t>Flow rate (and dose) slowly decreases as the chlorine tank empties</a:t>
            </a:r>
          </a:p>
          <a:p>
            <a:r>
              <a:rPr lang="en-US" dirty="0"/>
              <a:t>Starting the siphon is hazardous</a:t>
            </a:r>
          </a:p>
        </p:txBody>
      </p:sp>
      <p:pic>
        <p:nvPicPr>
          <p:cNvPr id="8" name="Picture 7">
            <a:extLst>
              <a:ext uri="{FF2B5EF4-FFF2-40B4-BE49-F238E27FC236}">
                <a16:creationId xmlns:a16="http://schemas.microsoft.com/office/drawing/2014/main" id="{8C3BBB96-1B0A-4CC4-B3B1-BF0640891412}"/>
              </a:ext>
            </a:extLst>
          </p:cNvPr>
          <p:cNvPicPr>
            <a:picLocks noChangeAspect="1"/>
          </p:cNvPicPr>
          <p:nvPr/>
        </p:nvPicPr>
        <p:blipFill>
          <a:blip r:embed="rId2"/>
          <a:stretch>
            <a:fillRect/>
          </a:stretch>
        </p:blipFill>
        <p:spPr>
          <a:xfrm>
            <a:off x="730009" y="4109562"/>
            <a:ext cx="3332037" cy="2498313"/>
          </a:xfrm>
          <a:prstGeom prst="rect">
            <a:avLst/>
          </a:prstGeom>
        </p:spPr>
      </p:pic>
    </p:spTree>
    <p:extLst>
      <p:ext uri="{BB962C8B-B14F-4D97-AF65-F5344CB8AC3E}">
        <p14:creationId xmlns:p14="http://schemas.microsoft.com/office/powerpoint/2010/main" val="11639662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4580021"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p:nvPr/>
        </p:nvCxnSpPr>
        <p:spPr>
          <a:xfrm>
            <a:off x="3673642" y="2422358"/>
            <a:ext cx="5165558" cy="1155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Salt water electrolytic chorine generators</a:t>
            </a:r>
          </a:p>
        </p:txBody>
      </p:sp>
    </p:spTree>
    <p:extLst>
      <p:ext uri="{BB962C8B-B14F-4D97-AF65-F5344CB8AC3E}">
        <p14:creationId xmlns:p14="http://schemas.microsoft.com/office/powerpoint/2010/main" val="739186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Chlorine tablet chlorinators</a:t>
            </a:r>
          </a:p>
        </p:txBody>
      </p:sp>
    </p:spTree>
    <p:extLst>
      <p:ext uri="{BB962C8B-B14F-4D97-AF65-F5344CB8AC3E}">
        <p14:creationId xmlns:p14="http://schemas.microsoft.com/office/powerpoint/2010/main" val="42282389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199224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670384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a:solidFill>
                  <a:schemeClr val="bg1">
                    <a:lumMod val="75000"/>
                  </a:schemeClr>
                </a:solidFill>
              </a:rPr>
              <a:t>AguaClara Linear </a:t>
            </a:r>
            <a:br>
              <a:rPr lang="en-US" dirty="0">
                <a:solidFill>
                  <a:schemeClr val="bg1">
                    <a:lumMod val="75000"/>
                  </a:schemeClr>
                </a:solidFill>
              </a:rPr>
            </a:br>
            <a:r>
              <a:rPr lang="en-US" dirty="0">
                <a:solidFill>
                  <a:schemeClr val="bg1">
                    <a:lumMod val="75000"/>
                  </a:schemeClr>
                </a:solidFill>
              </a:rPr>
              <a:t>Flow Orifice Meter</a:t>
            </a:r>
          </a:p>
          <a:p>
            <a:r>
              <a:rPr lang="en-US" dirty="0">
                <a:solidFill>
                  <a:schemeClr val="bg1">
                    <a:lumMod val="75000"/>
                  </a:schemeClr>
                </a:solidFill>
              </a:rPr>
              <a:t>AguaClara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1606127"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1760389"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1897918"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1728583"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1857273" y="5859416"/>
            <a:ext cx="262370" cy="319882"/>
          </a:xfrm>
          <a:prstGeom prst="rect">
            <a:avLst/>
          </a:prstGeom>
          <a:noFill/>
          <a:ln w="9525">
            <a:noFill/>
            <a:miter lim="800000"/>
            <a:headEnd/>
            <a:tailEnd/>
          </a:ln>
          <a:effectLst/>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16499" y="2151362"/>
            <a:ext cx="558466" cy="359460"/>
          </a:xfrm>
          <a:prstGeom prst="rect">
            <a:avLst/>
          </a:prstGeom>
        </p:spPr>
      </p:pic>
      <p:pic>
        <p:nvPicPr>
          <p:cNvPr id="46" name="Picture 2" descr="Image result for head">
            <a:hlinkClick r:id="rId16"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4191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19"/>
          <a:stretch>
            <a:fillRect/>
          </a:stretch>
        </p:blipFill>
        <p:spPr>
          <a:xfrm>
            <a:off x="1528551"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577632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1"/>
          <a:stretch>
            <a:fillRect/>
          </a:stretch>
        </p:blipFill>
        <p:spPr>
          <a:xfrm>
            <a:off x="625625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3" cstate="print"/>
          <a:srcRect/>
          <a:stretch>
            <a:fillRect/>
          </a:stretch>
        </p:blipFill>
        <p:spPr bwMode="auto">
          <a:xfrm>
            <a:off x="625625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6732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7" cstate="print"/>
          <a:srcRect/>
          <a:stretch>
            <a:fillRect/>
          </a:stretch>
        </p:blipFill>
        <p:spPr bwMode="auto">
          <a:xfrm>
            <a:off x="6188176" y="4741829"/>
            <a:ext cx="694767" cy="620511"/>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C0D59715-7A46-4BE9-A208-B2DB8FA1B677}"/>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13928706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2486">
            <a:extLst>
              <a:ext uri="{FF2B5EF4-FFF2-40B4-BE49-F238E27FC236}">
                <a16:creationId xmlns:a16="http://schemas.microsoft.com/office/drawing/2014/main" id="{F8A81361-49C5-4ADF-9018-239C24034D4A}"/>
              </a:ext>
            </a:extLst>
          </p:cNvPr>
          <p:cNvPicPr>
            <a:picLocks noChangeAspect="1" noChangeArrowheads="1"/>
          </p:cNvPicPr>
          <p:nvPr/>
        </p:nvPicPr>
        <p:blipFill>
          <a:blip r:embed="rId2" cstate="print"/>
          <a:srcRect/>
          <a:stretch>
            <a:fillRect/>
          </a:stretch>
        </p:blipFill>
        <p:spPr bwMode="auto">
          <a:xfrm>
            <a:off x="1533440" y="0"/>
            <a:ext cx="9159766" cy="6869825"/>
          </a:xfrm>
          <a:prstGeom prst="rect">
            <a:avLst/>
          </a:prstGeom>
          <a:noFill/>
        </p:spPr>
      </p:pic>
    </p:spTree>
    <p:extLst>
      <p:ext uri="{BB962C8B-B14F-4D97-AF65-F5344CB8AC3E}">
        <p14:creationId xmlns:p14="http://schemas.microsoft.com/office/powerpoint/2010/main" val="94537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0 L -1.00221 0 " pathEditMode="relative" rAng="0" ptsTypes="AA">
                                      <p:cBhvr>
                                        <p:cTn id="6" dur="500" fill="hold"/>
                                        <p:tgtEl>
                                          <p:spTgt spid="5"/>
                                        </p:tgtEl>
                                        <p:attrNameLst>
                                          <p:attrName>ppt_x</p:attrName>
                                          <p:attrName>ppt_y</p:attrName>
                                        </p:attrNameLst>
                                      </p:cBhvr>
                                      <p:rCtr x="-5010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1964256" y="1600199"/>
            <a:ext cx="4046561" cy="4827234"/>
          </a:xfrm>
        </p:spPr>
        <p:txBody>
          <a:bodyPr/>
          <a:lstStyle/>
          <a:p>
            <a:r>
              <a:rPr lang="en-US" dirty="0"/>
              <a:t>Entrance Tank</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667585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157813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173239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186992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170059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182928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622826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633933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6160183" y="4741829"/>
            <a:ext cx="694767" cy="620511"/>
          </a:xfrm>
          <a:prstGeom prst="rect">
            <a:avLst/>
          </a:prstGeom>
          <a:noFill/>
          <a:ln w="9525">
            <a:noFill/>
            <a:miter lim="800000"/>
            <a:headEnd/>
            <a:tailEnd/>
          </a:ln>
          <a:effectLst/>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88506" y="2151362"/>
            <a:ext cx="558466" cy="359460"/>
          </a:xfrm>
          <a:prstGeom prst="rect">
            <a:avLst/>
          </a:prstGeom>
        </p:spPr>
      </p:pic>
      <p:pic>
        <p:nvPicPr>
          <p:cNvPr id="19" name="Picture 2" descr="Image result for head">
            <a:hlinkClick r:id="rId22"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1392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4"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5"/>
          <a:stretch>
            <a:fillRect/>
          </a:stretch>
        </p:blipFill>
        <p:spPr>
          <a:xfrm>
            <a:off x="6228261" y="1600147"/>
            <a:ext cx="611316" cy="374973"/>
          </a:xfrm>
          <a:prstGeom prst="rect">
            <a:avLst/>
          </a:prstGeom>
        </p:spPr>
      </p:pic>
      <p:pic>
        <p:nvPicPr>
          <p:cNvPr id="7" name="Picture 6">
            <a:hlinkClick r:id="rId26"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7"/>
          <a:stretch>
            <a:fillRect/>
          </a:stretch>
        </p:blipFill>
        <p:spPr>
          <a:xfrm>
            <a:off x="150055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574833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1" name="Picture 20">
            <a:extLst>
              <a:ext uri="{FF2B5EF4-FFF2-40B4-BE49-F238E27FC236}">
                <a16:creationId xmlns:a16="http://schemas.microsoft.com/office/drawing/2014/main" id="{7BFA1D06-190E-4E21-8DB8-BD0E0701A825}"/>
              </a:ext>
            </a:extLst>
          </p:cNvPr>
          <p:cNvPicPr>
            <a:picLocks noChangeAspect="1"/>
          </p:cNvPicPr>
          <p:nvPr/>
        </p:nvPicPr>
        <p:blipFill>
          <a:blip r:embed="rId28"/>
          <a:stretch>
            <a:fillRect/>
          </a:stretch>
        </p:blipFill>
        <p:spPr>
          <a:xfrm>
            <a:off x="1502977" y="1677602"/>
            <a:ext cx="558466" cy="303052"/>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The Challenge of Chemical Metering (</a:t>
            </a:r>
            <a:r>
              <a:rPr lang="en-US" dirty="0" err="1"/>
              <a:t>Hypochlorinator</a:t>
            </a:r>
            <a:r>
              <a:rPr lang="en-US" dirty="0"/>
              <a:t>)</a:t>
            </a:r>
          </a:p>
        </p:txBody>
      </p:sp>
      <p:sp>
        <p:nvSpPr>
          <p:cNvPr id="2" name="Content Placeholder 1">
            <a:extLst>
              <a:ext uri="{FF2B5EF4-FFF2-40B4-BE49-F238E27FC236}">
                <a16:creationId xmlns:a16="http://schemas.microsoft.com/office/drawing/2014/main" id="{14479E63-8588-412A-BF00-0269B7E60061}"/>
              </a:ext>
            </a:extLst>
          </p:cNvPr>
          <p:cNvSpPr>
            <a:spLocks noGrp="1"/>
          </p:cNvSpPr>
          <p:nvPr>
            <p:ph idx="1"/>
          </p:nvPr>
        </p:nvSpPr>
        <p:spPr>
          <a:xfrm>
            <a:off x="457200" y="1600200"/>
            <a:ext cx="4222136" cy="4525963"/>
          </a:xfrm>
        </p:spPr>
        <p:txBody>
          <a:bodyPr/>
          <a:lstStyle/>
          <a:p>
            <a:r>
              <a:rPr lang="en-US" dirty="0"/>
              <a:t>What happens to the chlorine flow rate over time?</a:t>
            </a:r>
          </a:p>
        </p:txBody>
      </p:sp>
      <p:sp>
        <p:nvSpPr>
          <p:cNvPr id="105824" name="Rectangle 2400" descr="Granite"/>
          <p:cNvSpPr>
            <a:spLocks noChangeArrowheads="1"/>
          </p:cNvSpPr>
          <p:nvPr/>
        </p:nvSpPr>
        <p:spPr bwMode="auto">
          <a:xfrm>
            <a:off x="10494348"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8548073"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4663461" y="45577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7260611" y="45577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5547698" y="42656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8830648" y="28384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6697048" y="44958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6690698" y="44831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10557848" y="50625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7116148" y="55181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6500198" y="52705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6516073" y="55245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6520836" y="57102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6525598" y="59864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6530361" y="63388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6716098" y="51593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6566873" y="55229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6709748" y="57816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6676411" y="57150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6647836" y="56578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6614498" y="56007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8548073"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10240348"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8678248" y="18034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10145098" y="26765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10106998" y="28717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10145098" y="29146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10189548" y="29575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7192348" y="59277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10926148" y="18288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5887423" y="46370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9306898" y="51054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11269048" y="28257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11100774" y="25765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10722154" y="23121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4663461" y="35655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6735148" y="62484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4663461" y="57912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6125548" y="57912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6504961" y="49672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5515948" y="41910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10468948" y="25971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10913448" y="23495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10513398" y="59975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9229111" y="53165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6220798" y="31750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8238511" y="33972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5173048" y="16954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8238511" y="20574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10480061" y="55372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9121161" y="46545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extLst>
      <p:ext uri="{BB962C8B-B14F-4D97-AF65-F5344CB8AC3E}">
        <p14:creationId xmlns:p14="http://schemas.microsoft.com/office/powerpoint/2010/main" val="11440845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1777482" y="1676394"/>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5485882" y="2922582"/>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5473657" y="3003806"/>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6065320" y="3190869"/>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3645970" y="3246432"/>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5012807" y="3027357"/>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10234150" y="1682744"/>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2055294" y="5535611"/>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6111646" y="4962230"/>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00115" y="3861361"/>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36869" y="4435469"/>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281121" y="2266851"/>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23914" y="5023777"/>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7411616" y="1696772"/>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9578301" y="3765847"/>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10129116" y="2454661"/>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732266" y="3018799"/>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8"/>
            <a:ext cx="8701842" cy="304393"/>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23725" y="5852028"/>
            <a:ext cx="9254176" cy="699501"/>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0"/>
            <a:ext cx="5388430" cy="1142999"/>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a:xfrm>
            <a:off x="457200" y="1600200"/>
            <a:ext cx="8809072" cy="4525963"/>
          </a:xfrm>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715126" y="2597401"/>
            <a:ext cx="2057502" cy="404380"/>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752954" y="3242107"/>
            <a:ext cx="1426836" cy="858606"/>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52954" y="1916442"/>
            <a:ext cx="1981846" cy="354436"/>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extLst>
              <p:ext uri="{D42A27DB-BD31-4B8C-83A1-F6EECF244321}">
                <p14:modId xmlns:p14="http://schemas.microsoft.com/office/powerpoint/2010/main" val="1682839057"/>
              </p:ext>
            </p:extLst>
          </p:nvPr>
        </p:nvGraphicFramePr>
        <p:xfrm>
          <a:off x="2978248" y="1040419"/>
          <a:ext cx="4667152" cy="3244327"/>
        </p:xfrm>
        <a:graphic>
          <a:graphicData uri="http://schemas.openxmlformats.org/presentationml/2006/ole">
            <mc:AlternateContent xmlns:mc="http://schemas.openxmlformats.org/markup-compatibility/2006">
              <mc:Choice xmlns:v="urn:schemas-microsoft-com:vml" Requires="v">
                <p:oleObj spid="_x0000_s165616"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248" y="1040419"/>
                        <a:ext cx="4667152" cy="3244327"/>
                      </a:xfrm>
                      <a:prstGeom prst="rect">
                        <a:avLst/>
                      </a:prstGeom>
                      <a:noFill/>
                      <a:ln>
                        <a:noFill/>
                      </a:ln>
                      <a:effectLs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03665"/>
            <a:ext cx="7400954" cy="3162300"/>
            <a:chOff x="288" y="2459"/>
            <a:chExt cx="4662" cy="1992"/>
          </a:xfrm>
        </p:grpSpPr>
        <p:graphicFrame>
          <p:nvGraphicFramePr>
            <p:cNvPr id="164877" name="Object 13"/>
            <p:cNvGraphicFramePr>
              <a:graphicFrameLocks noChangeAspect="1"/>
            </p:cNvGraphicFramePr>
            <p:nvPr>
              <p:extLst>
                <p:ext uri="{D42A27DB-BD31-4B8C-83A1-F6EECF244321}">
                  <p14:modId xmlns:p14="http://schemas.microsoft.com/office/powerpoint/2010/main" val="106504210"/>
                </p:ext>
              </p:extLst>
            </p:nvPr>
          </p:nvGraphicFramePr>
          <p:xfrm>
            <a:off x="1827" y="2459"/>
            <a:ext cx="3123" cy="1992"/>
          </p:xfrm>
          <a:graphic>
            <a:graphicData uri="http://schemas.openxmlformats.org/presentationml/2006/ole">
              <mc:AlternateContent xmlns:mc="http://schemas.openxmlformats.org/markup-compatibility/2006">
                <mc:Choice xmlns:v="urn:schemas-microsoft-com:vml" Requires="v">
                  <p:oleObj spid="_x0000_s165617"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7" y="2459"/>
                          <a:ext cx="3123" cy="1992"/>
                        </a:xfrm>
                        <a:prstGeom prst="rect">
                          <a:avLst/>
                        </a:prstGeom>
                        <a:noFill/>
                        <a:ln>
                          <a:noFill/>
                        </a:ln>
                        <a:effectLs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0526" y="208145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8991287" y="350786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
        <p:nvSpPr>
          <p:cNvPr id="2" name="TextBox 1">
            <a:extLst>
              <a:ext uri="{FF2B5EF4-FFF2-40B4-BE49-F238E27FC236}">
                <a16:creationId xmlns:a16="http://schemas.microsoft.com/office/drawing/2014/main" id="{58B4D6BE-2E90-4A26-AD9E-80715544654E}"/>
              </a:ext>
            </a:extLst>
          </p:cNvPr>
          <p:cNvSpPr txBox="1"/>
          <p:nvPr/>
        </p:nvSpPr>
        <p:spPr>
          <a:xfrm>
            <a:off x="7678382" y="1435966"/>
            <a:ext cx="4208203" cy="523220"/>
          </a:xfrm>
          <a:prstGeom prst="rect">
            <a:avLst/>
          </a:prstGeom>
          <a:noFill/>
        </p:spPr>
        <p:txBody>
          <a:bodyPr wrap="none" rtlCol="0">
            <a:spAutoFit/>
          </a:bodyPr>
          <a:lstStyle/>
          <a:p>
            <a:r>
              <a:rPr lang="en-US" dirty="0"/>
              <a:t>Flow rate is almost constant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difficult?</a:t>
            </a:r>
          </a:p>
          <a:p>
            <a:r>
              <a:rPr lang="en-US" dirty="0"/>
              <a:t>What are the desired properties of the device that meters chemicals into a water treatment plant?</a:t>
            </a:r>
          </a:p>
          <a:p>
            <a:pPr lvl="1"/>
            <a:r>
              <a:rPr lang="en-US" dirty="0"/>
              <a:t>We need constant head as the chemical stock tank empties</a:t>
            </a:r>
          </a:p>
          <a:p>
            <a:pPr lvl="1"/>
            <a:r>
              <a:rPr lang="en-US" dirty="0"/>
              <a:t>Elegant simplicity with few moving parts</a:t>
            </a:r>
          </a:p>
          <a:p>
            <a:pPr lvl="1"/>
            <a:r>
              <a:rPr lang="en-US" dirty="0"/>
              <a:t>Easy for the operator to set the chemical dose (rather than flow)</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t>A related tangent…</a:t>
            </a:r>
            <a:br>
              <a:rPr lang="en-US"/>
            </a:br>
            <a:r>
              <a:rPr lang="en-US">
                <a:hlinkClick r:id="rId4"/>
              </a:rPr>
              <a:t>Design</a:t>
            </a:r>
            <a:r>
              <a:rPr lang="en-US"/>
              <a:t> a drain system for a flocculator</a:t>
            </a:r>
            <a:endParaRPr lang="en-US" dirty="0"/>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95656-9E74-4FEA-B28B-2246A339777C}"/>
              </a:ext>
            </a:extLst>
          </p:cNvPr>
          <p:cNvPicPr>
            <a:picLocks noChangeAspect="1"/>
          </p:cNvPicPr>
          <p:nvPr/>
        </p:nvPicPr>
        <p:blipFill>
          <a:blip r:embed="rId4"/>
          <a:stretch>
            <a:fillRect/>
          </a:stretch>
        </p:blipFill>
        <p:spPr>
          <a:xfrm>
            <a:off x="0" y="2149565"/>
            <a:ext cx="7186071" cy="4636938"/>
          </a:xfrm>
          <a:prstGeom prst="rect">
            <a:avLst/>
          </a:prstGeom>
        </p:spPr>
      </p:pic>
      <p:sp>
        <p:nvSpPr>
          <p:cNvPr id="342020" name="Rectangle 4"/>
          <p:cNvSpPr>
            <a:spLocks noGrp="1" noChangeArrowheads="1"/>
          </p:cNvSpPr>
          <p:nvPr>
            <p:ph type="title"/>
          </p:nvPr>
        </p:nvSpPr>
        <p:spPr/>
        <p:txBody>
          <a:bodyPr/>
          <a:lstStyle/>
          <a:p>
            <a:r>
              <a:rPr lang="en-US"/>
              <a:t>A related tangent…</a:t>
            </a:r>
            <a:br>
              <a:rPr lang="en-US"/>
            </a:br>
            <a:r>
              <a:rPr lang="en-US">
                <a:hlinkClick r:id="rId5"/>
              </a:rPr>
              <a:t>Design</a:t>
            </a:r>
            <a:r>
              <a:rPr lang="en-US"/>
              <a:t> a drain system for a sed tank</a:t>
            </a:r>
            <a:endParaRPr lang="en-US" dirty="0"/>
          </a:p>
        </p:txBody>
      </p:sp>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49543" y="2005514"/>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6428074" y="3974668"/>
            <a:ext cx="4490372" cy="2554545"/>
            <a:chOff x="2672553" y="4573469"/>
            <a:chExt cx="4490372" cy="2554545"/>
          </a:xfrm>
        </p:grpSpPr>
        <p:sp>
          <p:nvSpPr>
            <p:cNvPr id="22" name="TextBox 21">
              <a:extLst>
                <a:ext uri="{FF2B5EF4-FFF2-40B4-BE49-F238E27FC236}">
                  <a16:creationId xmlns:a16="http://schemas.microsoft.com/office/drawing/2014/main" id="{070ABBEA-4033-46BA-BFCE-90EEA5FE99CA}"/>
                </a:ext>
              </a:extLst>
            </p:cNvPr>
            <p:cNvSpPr txBox="1"/>
            <p:nvPr/>
          </p:nvSpPr>
          <p:spPr>
            <a:xfrm>
              <a:off x="3686472" y="4573469"/>
              <a:ext cx="3476453" cy="2554545"/>
            </a:xfrm>
            <a:prstGeom prst="rect">
              <a:avLst/>
            </a:prstGeom>
            <a:noFill/>
          </p:spPr>
          <p:txBody>
            <a:bodyPr wrap="square" rtlCol="0">
              <a:spAutoFit/>
            </a:bodyPr>
            <a:lstStyle/>
            <a:p>
              <a:r>
                <a:rPr lang="en-US" sz="3200" dirty="0"/>
                <a:t>Sedimentation tank drain has minor losses for entrance, exit, and for the open valve</a:t>
              </a:r>
            </a:p>
          </p:txBody>
        </p:sp>
        <p:sp>
          <p:nvSpPr>
            <p:cNvPr id="2" name="Oval 1">
              <a:extLst>
                <a:ext uri="{FF2B5EF4-FFF2-40B4-BE49-F238E27FC236}">
                  <a16:creationId xmlns:a16="http://schemas.microsoft.com/office/drawing/2014/main" id="{CA92D70C-431B-417C-B9ED-B3F05425783D}"/>
                </a:ext>
              </a:extLst>
            </p:cNvPr>
            <p:cNvSpPr/>
            <p:nvPr/>
          </p:nvSpPr>
          <p:spPr>
            <a:xfrm>
              <a:off x="2672553" y="5563372"/>
              <a:ext cx="417123" cy="5747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1842957"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6554553"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1456835" y="307791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1611097" y="502908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1748626" y="537642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1579291" y="453370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1707981" y="5818066"/>
            <a:ext cx="262370" cy="319882"/>
          </a:xfrm>
          <a:prstGeom prst="rect">
            <a:avLst/>
          </a:prstGeom>
          <a:noFill/>
          <a:ln w="9525">
            <a:noFill/>
            <a:miter lim="800000"/>
            <a:headEnd/>
            <a:tailEnd/>
          </a:ln>
          <a:effectLst/>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67207" y="2110012"/>
            <a:ext cx="558466" cy="359460"/>
          </a:xfrm>
          <a:prstGeom prst="rect">
            <a:avLst/>
          </a:prstGeom>
        </p:spPr>
      </p:pic>
      <p:pic>
        <p:nvPicPr>
          <p:cNvPr id="33" name="Picture 2" descr="Image result for head">
            <a:hlinkClick r:id="rId16"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92623"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19"/>
          <a:stretch>
            <a:fillRect/>
          </a:stretch>
        </p:blipFill>
        <p:spPr>
          <a:xfrm>
            <a:off x="1379259" y="369165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5627033"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0"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1"/>
          <a:stretch>
            <a:fillRect/>
          </a:stretch>
        </p:blipFill>
        <p:spPr>
          <a:xfrm>
            <a:off x="6106962" y="1558797"/>
            <a:ext cx="611316" cy="374973"/>
          </a:xfrm>
          <a:prstGeom prst="rect">
            <a:avLst/>
          </a:prstGeom>
        </p:spPr>
      </p:pic>
      <p:pic>
        <p:nvPicPr>
          <p:cNvPr id="43" name="Picture 9">
            <a:hlinkClick r:id="rId22"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3" cstate="print"/>
          <a:srcRect/>
          <a:stretch>
            <a:fillRect/>
          </a:stretch>
        </p:blipFill>
        <p:spPr bwMode="auto">
          <a:xfrm>
            <a:off x="6106962" y="2499885"/>
            <a:ext cx="615063" cy="613345"/>
          </a:xfrm>
          <a:prstGeom prst="rect">
            <a:avLst/>
          </a:prstGeom>
          <a:noFill/>
          <a:ln w="9525">
            <a:noFill/>
            <a:miter lim="800000"/>
            <a:headEnd/>
            <a:tailEnd/>
          </a:ln>
          <a:effectLst/>
        </p:spPr>
      </p:pic>
      <p:pic>
        <p:nvPicPr>
          <p:cNvPr id="44" name="Picture 3">
            <a:hlinkClick r:id="rId24"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18035" y="3735487"/>
            <a:ext cx="503989" cy="613345"/>
          </a:xfrm>
          <a:prstGeom prst="rect">
            <a:avLst/>
          </a:prstGeom>
          <a:noFill/>
          <a:ln w="9525">
            <a:noFill/>
            <a:miter lim="800000"/>
            <a:headEnd/>
            <a:tailEnd/>
          </a:ln>
        </p:spPr>
      </p:pic>
      <p:pic>
        <p:nvPicPr>
          <p:cNvPr id="45" name="Picture 3">
            <a:hlinkClick r:id="rId26"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7" cstate="print"/>
          <a:srcRect/>
          <a:stretch>
            <a:fillRect/>
          </a:stretch>
        </p:blipFill>
        <p:spPr bwMode="auto">
          <a:xfrm>
            <a:off x="6038884" y="470047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4D879D60-4BEF-4867-A8A6-4C5AB068A165}"/>
              </a:ext>
            </a:extLst>
          </p:cNvPr>
          <p:cNvPicPr>
            <a:picLocks noChangeAspect="1"/>
          </p:cNvPicPr>
          <p:nvPr/>
        </p:nvPicPr>
        <p:blipFill>
          <a:blip r:embed="rId28"/>
          <a:stretch>
            <a:fillRect/>
          </a:stretch>
        </p:blipFill>
        <p:spPr>
          <a:xfrm>
            <a:off x="1402747" y="1641876"/>
            <a:ext cx="558466" cy="303052"/>
          </a:xfrm>
          <a:prstGeom prst="rect">
            <a:avLst/>
          </a:prstGeom>
        </p:spPr>
      </p:pic>
    </p:spTree>
    <p:extLst>
      <p:ext uri="{BB962C8B-B14F-4D97-AF65-F5344CB8AC3E}">
        <p14:creationId xmlns:p14="http://schemas.microsoft.com/office/powerpoint/2010/main" val="407992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71FA6-B722-46B8-975E-7A415F6F7A9A}"/>
              </a:ext>
            </a:extLst>
          </p:cNvPr>
          <p:cNvPicPr>
            <a:picLocks noChangeAspect="1"/>
          </p:cNvPicPr>
          <p:nvPr/>
        </p:nvPicPr>
        <p:blipFill>
          <a:blip r:embed="rId2"/>
          <a:stretch>
            <a:fillRect/>
          </a:stretch>
        </p:blipFill>
        <p:spPr>
          <a:xfrm>
            <a:off x="-39756" y="233714"/>
            <a:ext cx="12192000" cy="6390572"/>
          </a:xfrm>
          <a:prstGeom prst="rect">
            <a:avLst/>
          </a:prstGeom>
        </p:spPr>
      </p:pic>
      <p:sp>
        <p:nvSpPr>
          <p:cNvPr id="5" name="Title 4">
            <a:extLst>
              <a:ext uri="{FF2B5EF4-FFF2-40B4-BE49-F238E27FC236}">
                <a16:creationId xmlns:a16="http://schemas.microsoft.com/office/drawing/2014/main" id="{A484025F-6C8F-4876-8A0A-B7C0FC3329DF}"/>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1821EF9A-E865-4477-9B50-1BBB7CBF60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750" y="329148"/>
            <a:ext cx="12219993" cy="6281533"/>
          </a:xfrm>
          <a:prstGeom prst="rect">
            <a:avLst/>
          </a:prstGeom>
        </p:spPr>
      </p:pic>
    </p:spTree>
    <p:extLst>
      <p:ext uri="{BB962C8B-B14F-4D97-AF65-F5344CB8AC3E}">
        <p14:creationId xmlns:p14="http://schemas.microsoft.com/office/powerpoint/2010/main" val="2392136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1639533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4081106" y="268718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4081106" y="186485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4878031" y="2334759"/>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4878031" y="2915784"/>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7359294" y="3236459"/>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8830906" y="1988684"/>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8840431" y="2898321"/>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7421206" y="3401559"/>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5546369" y="2880859"/>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5514619" y="2953884"/>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5641619" y="4779509"/>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5694006" y="2820534"/>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7976831" y="2890384"/>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8457844" y="2685596"/>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5828944" y="4528684"/>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607781" y="2249034"/>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607781" y="4496934"/>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1507769" y="4982709"/>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1503006" y="5377996"/>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1512531" y="5787571"/>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1706206" y="6208259"/>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extLst>
              <p:ext uri="{D42A27DB-BD31-4B8C-83A1-F6EECF244321}">
                <p14:modId xmlns:p14="http://schemas.microsoft.com/office/powerpoint/2010/main" val="414643959"/>
              </p:ext>
            </p:extLst>
          </p:nvPr>
        </p:nvGraphicFramePr>
        <p:xfrm>
          <a:off x="9092844" y="2628446"/>
          <a:ext cx="379412" cy="271463"/>
        </p:xfrm>
        <a:graphic>
          <a:graphicData uri="http://schemas.openxmlformats.org/presentationml/2006/ole">
            <mc:AlternateContent xmlns:mc="http://schemas.openxmlformats.org/markup-compatibility/2006">
              <mc:Choice xmlns:v="urn:schemas-microsoft-com:vml" Requires="v">
                <p:oleObj spid="_x0000_s45713"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2844" y="2628446"/>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3303458" y="3159144"/>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2612895" y="1671657"/>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5168770" y="2001857"/>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5151308"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5416420"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7229345" y="3065482"/>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7216645"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7389683"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7310308" y="4627582"/>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5264020" y="3900507"/>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2978020" y="3095644"/>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21398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21398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6761033" y="5491182"/>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6137146" y="4951431"/>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45020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45020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5316408" y="1941532"/>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2949445" y="2909907"/>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7851645" y="3279794"/>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8000870" y="3725882"/>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7981820" y="4149744"/>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7921495" y="4500582"/>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96908" y="2024082"/>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3233608" y="3284557"/>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3606670" y="3976707"/>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63422" y="2386594"/>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88962" y="3674792"/>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26883" y="6324638"/>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6.25E-7 -4.07407E-6 L 6.25E-7 0.41158 " pathEditMode="relative" rAng="0" ptsTypes="AA">
                                      <p:cBhvr>
                                        <p:cTn id="15" dur="1000" fill="hold"/>
                                        <p:tgtEl>
                                          <p:spTgt spid="30725"/>
                                        </p:tgtEl>
                                        <p:attrNameLst>
                                          <p:attrName>ppt_x</p:attrName>
                                          <p:attrName>ppt_y</p:attrName>
                                        </p:attrNameLst>
                                      </p:cBhvr>
                                      <p:rCtr x="0" y="20579"/>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773157" y="1927582"/>
            <a:ext cx="5699553"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7501327" y="4439444"/>
            <a:ext cx="2027237"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2" y="1757363"/>
            <a:ext cx="5282295" cy="2246769"/>
          </a:xfrm>
          <a:prstGeom prst="rect">
            <a:avLst/>
          </a:prstGeom>
          <a:noFill/>
          <a:ln w="12700">
            <a:noFill/>
            <a:miter lim="800000"/>
            <a:headEnd type="none" w="lg" len="med"/>
            <a:tailEnd type="none" w="lg" len="med"/>
          </a:ln>
          <a:effectLst/>
        </p:spPr>
        <p:txBody>
          <a:bodyPr wrap="square">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986383" y="3336631"/>
            <a:ext cx="431800" cy="762000"/>
          </a:xfrm>
          <a:prstGeom prst="rect">
            <a:avLst/>
          </a:prstGeom>
          <a:noFill/>
          <a:ln w="12700">
            <a:noFill/>
            <a:miter lim="800000"/>
            <a:headEnd type="none" w="lg" len="med"/>
            <a:tailEnd type="none" w="lg" len="med"/>
          </a:ln>
          <a:effectLst/>
        </p:spPr>
        <p:txBody>
          <a:bodyPr wrap="none">
            <a:spAutoFit/>
          </a:bodyPr>
          <a:lstStyle/>
          <a:p>
            <a:r>
              <a:rPr lang="en-US" sz="4400" dirty="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r>
              <a:rPr lang="en-US" sz="2800" dirty="0"/>
              <a:t>Vary either the head or the flow resistance to vary the flow rate (current)</a:t>
            </a:r>
          </a:p>
          <a:p>
            <a:pPr marL="914400" lvl="1" indent="-457200">
              <a:buFont typeface="+mj-lt"/>
              <a:buAutoNum type="arabicPeriod"/>
            </a:pPr>
            <a:r>
              <a:rPr lang="en-US" sz="2400" dirty="0"/>
              <a:t>Vary head by adjusting the constant head tank elevation or the outlet elevation of a flexible tube</a:t>
            </a:r>
          </a:p>
          <a:p>
            <a:pPr marL="914400" lvl="1" indent="-457200">
              <a:buFont typeface="+mj-lt"/>
              <a:buAutoNum type="arabicPeriod"/>
            </a:pPr>
            <a:r>
              <a:rPr lang="en-US" sz="2400" dirty="0"/>
              <a:t>Vary orifice size (flow resistance) by adjusting a valve</a:t>
            </a:r>
          </a:p>
        </p:txBody>
      </p:sp>
      <p:sp>
        <p:nvSpPr>
          <p:cNvPr id="7" name="Rectangle 4"/>
          <p:cNvSpPr>
            <a:spLocks noChangeArrowheads="1"/>
          </p:cNvSpPr>
          <p:nvPr/>
        </p:nvSpPr>
        <p:spPr bwMode="auto">
          <a:xfrm>
            <a:off x="1432202"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432202"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432202"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with adjustable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1861618"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6573214" y="155885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1475496"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1629758"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1767287"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1597952"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1726642"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85868"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11284"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19"/>
          <a:stretch>
            <a:fillRect/>
          </a:stretch>
        </p:blipFill>
        <p:spPr>
          <a:xfrm>
            <a:off x="1397920" y="369165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5645694"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1"/>
          <a:stretch>
            <a:fillRect/>
          </a:stretch>
        </p:blipFill>
        <p:spPr>
          <a:xfrm>
            <a:off x="6125623"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3" cstate="print"/>
          <a:srcRect/>
          <a:stretch>
            <a:fillRect/>
          </a:stretch>
        </p:blipFill>
        <p:spPr bwMode="auto">
          <a:xfrm>
            <a:off x="6125623"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36696"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7" cstate="print"/>
          <a:srcRect/>
          <a:stretch>
            <a:fillRect/>
          </a:stretch>
        </p:blipFill>
        <p:spPr bwMode="auto">
          <a:xfrm>
            <a:off x="6057545"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CE5FA56-30AD-4E32-88D6-4DA5FD133886}"/>
              </a:ext>
            </a:extLst>
          </p:cNvPr>
          <p:cNvPicPr>
            <a:picLocks noChangeAspect="1"/>
          </p:cNvPicPr>
          <p:nvPr/>
        </p:nvPicPr>
        <p:blipFill>
          <a:blip r:embed="rId28"/>
          <a:stretch>
            <a:fillRect/>
          </a:stretch>
        </p:blipFill>
        <p:spPr>
          <a:xfrm>
            <a:off x="1407970" y="1599709"/>
            <a:ext cx="558466" cy="303052"/>
          </a:xfrm>
          <a:prstGeom prst="rect">
            <a:avLst/>
          </a:prstGeom>
        </p:spPr>
      </p:pic>
    </p:spTree>
    <p:extLst>
      <p:ext uri="{BB962C8B-B14F-4D97-AF65-F5344CB8AC3E}">
        <p14:creationId xmlns:p14="http://schemas.microsoft.com/office/powerpoint/2010/main" val="248299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13E0-6E91-40CB-B615-EEA63586E03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C08EE-6858-4B16-832F-614CE7DE0DAE}"/>
              </a:ext>
            </a:extLst>
          </p:cNvPr>
          <p:cNvPicPr>
            <a:picLocks noChangeAspect="1"/>
          </p:cNvPicPr>
          <p:nvPr/>
        </p:nvPicPr>
        <p:blipFill>
          <a:blip r:embed="rId2"/>
          <a:stretch>
            <a:fillRect/>
          </a:stretch>
        </p:blipFill>
        <p:spPr>
          <a:xfrm>
            <a:off x="908844" y="0"/>
            <a:ext cx="10374312" cy="6858000"/>
          </a:xfrm>
          <a:prstGeom prst="rect">
            <a:avLst/>
          </a:prstGeom>
        </p:spPr>
      </p:pic>
    </p:spTree>
    <p:extLst>
      <p:ext uri="{BB962C8B-B14F-4D97-AF65-F5344CB8AC3E}">
        <p14:creationId xmlns:p14="http://schemas.microsoft.com/office/powerpoint/2010/main" val="3538549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5" name="Picture 3" descr="dripper_large"/>
          <p:cNvPicPr>
            <a:picLocks noChangeAspect="1" noChangeArrowheads="1"/>
          </p:cNvPicPr>
          <p:nvPr/>
        </p:nvPicPr>
        <p:blipFill>
          <a:blip r:embed="rId3" cstate="print"/>
          <a:srcRect/>
          <a:stretch>
            <a:fillRect/>
          </a:stretch>
        </p:blipFill>
        <p:spPr bwMode="auto">
          <a:xfrm>
            <a:off x="3098800" y="27115"/>
            <a:ext cx="9120907" cy="6830885"/>
          </a:xfrm>
          <a:prstGeom prst="rect">
            <a:avLst/>
          </a:prstGeom>
          <a:noFill/>
        </p:spPr>
      </p:pic>
      <p:sp>
        <p:nvSpPr>
          <p:cNvPr id="115714" name="Rectangle 2"/>
          <p:cNvSpPr>
            <a:spLocks noGrp="1" noChangeArrowheads="1"/>
          </p:cNvSpPr>
          <p:nvPr>
            <p:ph type="title"/>
          </p:nvPr>
        </p:nvSpPr>
        <p:spPr>
          <a:xfrm>
            <a:off x="457199" y="228600"/>
            <a:ext cx="6107907" cy="1143000"/>
          </a:xfrm>
        </p:spPr>
        <p:txBody>
          <a:bodyPr/>
          <a:lstStyle/>
          <a:p>
            <a:r>
              <a:rPr lang="en-US" dirty="0" err="1"/>
              <a:t>Hypochlorinator</a:t>
            </a:r>
            <a:r>
              <a:rPr lang="en-US" dirty="0"/>
              <a:t> Fix</a:t>
            </a:r>
          </a:p>
        </p:txBody>
      </p:sp>
      <p:sp>
        <p:nvSpPr>
          <p:cNvPr id="115716" name="Rectangle 4"/>
          <p:cNvSpPr>
            <a:spLocks noChangeArrowheads="1"/>
          </p:cNvSpPr>
          <p:nvPr/>
        </p:nvSpPr>
        <p:spPr bwMode="auto">
          <a:xfrm>
            <a:off x="6565106" y="6308359"/>
            <a:ext cx="56594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bg1"/>
                </a:solidFill>
              </a:rPr>
              <a:t>http://web.mit.edu/d-lab/honduras.htm</a:t>
            </a:r>
          </a:p>
        </p:txBody>
      </p:sp>
      <p:sp>
        <p:nvSpPr>
          <p:cNvPr id="115717" name="Text Box 5"/>
          <p:cNvSpPr txBox="1">
            <a:spLocks noChangeArrowheads="1"/>
          </p:cNvSpPr>
          <p:nvPr/>
        </p:nvSpPr>
        <p:spPr bwMode="auto">
          <a:xfrm>
            <a:off x="527539" y="1371600"/>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194559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665718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155947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171373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185126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168192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181061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984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9525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19"/>
          <a:stretch>
            <a:fillRect/>
          </a:stretch>
        </p:blipFill>
        <p:spPr>
          <a:xfrm>
            <a:off x="1481895" y="369165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572966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0"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1"/>
          <a:stretch>
            <a:fillRect/>
          </a:stretch>
        </p:blipFill>
        <p:spPr>
          <a:xfrm>
            <a:off x="6209598" y="1558797"/>
            <a:ext cx="611316" cy="374973"/>
          </a:xfrm>
          <a:prstGeom prst="rect">
            <a:avLst/>
          </a:prstGeom>
        </p:spPr>
      </p:pic>
      <p:pic>
        <p:nvPicPr>
          <p:cNvPr id="42" name="Picture 9">
            <a:hlinkClick r:id="rId22"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3" cstate="print"/>
          <a:srcRect/>
          <a:stretch>
            <a:fillRect/>
          </a:stretch>
        </p:blipFill>
        <p:spPr bwMode="auto">
          <a:xfrm>
            <a:off x="6209598" y="2499885"/>
            <a:ext cx="615063" cy="613345"/>
          </a:xfrm>
          <a:prstGeom prst="rect">
            <a:avLst/>
          </a:prstGeom>
          <a:noFill/>
          <a:ln w="9525">
            <a:noFill/>
            <a:miter lim="800000"/>
            <a:headEnd/>
            <a:tailEnd/>
          </a:ln>
          <a:effectLst/>
        </p:spPr>
      </p:pic>
      <p:pic>
        <p:nvPicPr>
          <p:cNvPr id="43" name="Picture 3">
            <a:hlinkClick r:id="rId24"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20671" y="3735487"/>
            <a:ext cx="503989" cy="613345"/>
          </a:xfrm>
          <a:prstGeom prst="rect">
            <a:avLst/>
          </a:prstGeom>
          <a:noFill/>
          <a:ln w="9525">
            <a:noFill/>
            <a:miter lim="800000"/>
            <a:headEnd/>
            <a:tailEnd/>
          </a:ln>
        </p:spPr>
      </p:pic>
      <p:pic>
        <p:nvPicPr>
          <p:cNvPr id="44" name="Picture 3">
            <a:hlinkClick r:id="rId26"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7" cstate="print"/>
          <a:srcRect/>
          <a:stretch>
            <a:fillRect/>
          </a:stretch>
        </p:blipFill>
        <p:spPr bwMode="auto">
          <a:xfrm>
            <a:off x="614152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EA2F3155-852C-4FEF-8D42-DFB286558E25}"/>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23910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77"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44"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28600"/>
            <a:ext cx="7737232" cy="1143000"/>
          </a:xfrm>
        </p:spPr>
        <p:txBody>
          <a:bodyPr/>
          <a:lstStyle/>
          <a:p>
            <a:r>
              <a:rPr lang="en-US"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0" y="1488583"/>
            <a:ext cx="4250788" cy="536941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8260080" y="0"/>
            <a:ext cx="3931920" cy="6858000"/>
          </a:xfrm>
          <a:prstGeom prst="rect">
            <a:avLst/>
          </a:prstGeom>
          <a:noFill/>
          <a:ln w="9525">
            <a:noFill/>
            <a:miter lim="800000"/>
            <a:headEnd/>
            <a:tailEnd/>
          </a:ln>
        </p:spPr>
      </p:pic>
      <p:sp>
        <p:nvSpPr>
          <p:cNvPr id="2" name="TextBox 1"/>
          <p:cNvSpPr txBox="1"/>
          <p:nvPr/>
        </p:nvSpPr>
        <p:spPr>
          <a:xfrm>
            <a:off x="4466492" y="2736502"/>
            <a:ext cx="3727940" cy="1815882"/>
          </a:xfrm>
          <a:prstGeom prst="rect">
            <a:avLst/>
          </a:prstGeom>
          <a:noFill/>
        </p:spPr>
        <p:txBody>
          <a:bodyPr wrap="square" rtlCol="0">
            <a:spAutoFit/>
          </a:bodyPr>
          <a:lstStyle/>
          <a:p>
            <a:r>
              <a:rPr lang="en-US" dirty="0"/>
              <a:t>Nonlinear relationship between flow and height of end of tube because of curved tubing!</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193626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664785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155014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170440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184193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167259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180128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051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8592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19"/>
          <a:stretch>
            <a:fillRect/>
          </a:stretch>
        </p:blipFill>
        <p:spPr>
          <a:xfrm>
            <a:off x="1472565" y="369165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572033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1"/>
          <a:stretch>
            <a:fillRect/>
          </a:stretch>
        </p:blipFill>
        <p:spPr>
          <a:xfrm>
            <a:off x="6200268"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3" cstate="print"/>
          <a:srcRect/>
          <a:stretch>
            <a:fillRect/>
          </a:stretch>
        </p:blipFill>
        <p:spPr bwMode="auto">
          <a:xfrm>
            <a:off x="6200268"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11341"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7" cstate="print"/>
          <a:srcRect/>
          <a:stretch>
            <a:fillRect/>
          </a:stretch>
        </p:blipFill>
        <p:spPr bwMode="auto">
          <a:xfrm>
            <a:off x="613219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8A4C79A-E6C8-49F0-8F35-D5875BC6A91D}"/>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04318801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FDED2AA7-F1E6-462E-AD24-B4E9C46437E9}"/>
              </a:ext>
            </a:extLst>
          </p:cNvPr>
          <p:cNvPicPr>
            <a:picLocks noChangeAspect="1"/>
          </p:cNvPicPr>
          <p:nvPr/>
        </p:nvPicPr>
        <p:blipFill>
          <a:blip r:embed="rId3"/>
          <a:stretch>
            <a:fillRect/>
          </a:stretch>
        </p:blipFill>
        <p:spPr>
          <a:xfrm>
            <a:off x="9681600" y="896816"/>
            <a:ext cx="2510399" cy="5741376"/>
          </a:xfrm>
          <a:prstGeom prst="rect">
            <a:avLst/>
          </a:prstGeom>
        </p:spPr>
      </p:pic>
      <p:sp>
        <p:nvSpPr>
          <p:cNvPr id="225282" name="Rectangle 2"/>
          <p:cNvSpPr>
            <a:spLocks noGrp="1" noChangeArrowheads="1"/>
          </p:cNvSpPr>
          <p:nvPr>
            <p:ph type="title"/>
          </p:nvPr>
        </p:nvSpPr>
        <p:spPr/>
        <p:txBody>
          <a:bodyPr/>
          <a:lstStyle/>
          <a:p>
            <a:r>
              <a:rPr lang="en-US"/>
              <a:t>Linear Flow Orifice Meter</a:t>
            </a:r>
            <a:endParaRPr lang="en-US" dirty="0"/>
          </a:p>
        </p:txBody>
      </p:sp>
      <p:sp>
        <p:nvSpPr>
          <p:cNvPr id="225283" name="Rectangle 3"/>
          <p:cNvSpPr>
            <a:spLocks noGrp="1" noChangeArrowheads="1"/>
          </p:cNvSpPr>
          <p:nvPr>
            <p:ph idx="1"/>
          </p:nvPr>
        </p:nvSpPr>
        <p:spPr>
          <a:xfrm>
            <a:off x="457200" y="1600200"/>
            <a:ext cx="11305308" cy="4525963"/>
          </a:xfrm>
        </p:spPr>
        <p:txBody>
          <a:bodyPr/>
          <a:lstStyle/>
          <a:p>
            <a:r>
              <a:rPr lang="en-US" dirty="0"/>
              <a:t>Easier to fabricate in the field than the </a:t>
            </a:r>
            <a:r>
              <a:rPr lang="en-US" dirty="0" err="1"/>
              <a:t>Sutro</a:t>
            </a:r>
            <a:r>
              <a:rPr lang="en-US" dirty="0"/>
              <a:t> Weir</a:t>
            </a:r>
          </a:p>
          <a:p>
            <a:r>
              <a:rPr lang="en-US" dirty="0"/>
              <a:t>Mimics the </a:t>
            </a:r>
            <a:r>
              <a:rPr lang="en-US" dirty="0" err="1"/>
              <a:t>Sutro</a:t>
            </a:r>
            <a:r>
              <a:rPr lang="en-US" dirty="0"/>
              <a:t> weir using a pattern of holes</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6EA-07DF-4E43-A3C8-8D9AC4F39B81}"/>
              </a:ext>
            </a:extLst>
          </p:cNvPr>
          <p:cNvSpPr>
            <a:spLocks noGrp="1"/>
          </p:cNvSpPr>
          <p:nvPr>
            <p:ph type="title"/>
          </p:nvPr>
        </p:nvSpPr>
        <p:spPr/>
        <p:txBody>
          <a:bodyPr/>
          <a:lstStyle/>
          <a:p>
            <a:r>
              <a:rPr lang="en-US" dirty="0"/>
              <a:t>Trash Rack</a:t>
            </a:r>
          </a:p>
        </p:txBody>
      </p:sp>
      <p:sp>
        <p:nvSpPr>
          <p:cNvPr id="5" name="Content Placeholder 4">
            <a:extLst>
              <a:ext uri="{FF2B5EF4-FFF2-40B4-BE49-F238E27FC236}">
                <a16:creationId xmlns:a16="http://schemas.microsoft.com/office/drawing/2014/main" id="{97B1A241-0F61-495A-86CE-1E5B83AFF4BC}"/>
              </a:ext>
            </a:extLst>
          </p:cNvPr>
          <p:cNvSpPr>
            <a:spLocks noGrp="1"/>
          </p:cNvSpPr>
          <p:nvPr>
            <p:ph idx="1"/>
          </p:nvPr>
        </p:nvSpPr>
        <p:spPr/>
        <p:txBody>
          <a:bodyPr/>
          <a:lstStyle/>
          <a:p>
            <a:r>
              <a:rPr lang="en-US" dirty="0"/>
              <a:t>Protects downstream narrow (3 mm) flow passages</a:t>
            </a:r>
          </a:p>
          <a:p>
            <a:r>
              <a:rPr lang="en-US" dirty="0"/>
              <a:t>We need a fabrication method!</a:t>
            </a:r>
          </a:p>
          <a:p>
            <a:r>
              <a:rPr lang="en-US" dirty="0"/>
              <a:t>Designed to handle flow</a:t>
            </a:r>
            <a:br>
              <a:rPr lang="en-US" dirty="0"/>
            </a:br>
            <a:r>
              <a:rPr lang="en-US" dirty="0"/>
              <a:t>with 90% of the openings </a:t>
            </a:r>
            <a:br>
              <a:rPr lang="en-US" dirty="0"/>
            </a:br>
            <a:r>
              <a:rPr lang="en-US" dirty="0"/>
              <a:t>clogged!</a:t>
            </a:r>
          </a:p>
          <a:p>
            <a:r>
              <a:rPr lang="en-US" dirty="0"/>
              <a:t>Physics</a:t>
            </a:r>
          </a:p>
          <a:p>
            <a:pPr lvl="1"/>
            <a:r>
              <a:rPr lang="en-US" dirty="0"/>
              <a:t>Orifice equation</a:t>
            </a:r>
          </a:p>
          <a:p>
            <a:pPr lvl="1"/>
            <a:r>
              <a:rPr lang="en-US" dirty="0"/>
              <a:t>Flow expansion (but </a:t>
            </a:r>
            <a:r>
              <a:rPr lang="en-US" dirty="0" err="1"/>
              <a:t>Vout</a:t>
            </a:r>
            <a:br>
              <a:rPr lang="en-US" dirty="0"/>
            </a:br>
            <a:r>
              <a:rPr lang="en-US" dirty="0"/>
              <a:t>is small so orifice equation</a:t>
            </a:r>
            <a:br>
              <a:rPr lang="en-US" dirty="0"/>
            </a:br>
            <a:r>
              <a:rPr lang="en-US" dirty="0"/>
              <a:t>is reasonable)</a:t>
            </a:r>
          </a:p>
        </p:txBody>
      </p:sp>
      <p:pic>
        <p:nvPicPr>
          <p:cNvPr id="3" name="Picture 2">
            <a:extLst>
              <a:ext uri="{FF2B5EF4-FFF2-40B4-BE49-F238E27FC236}">
                <a16:creationId xmlns:a16="http://schemas.microsoft.com/office/drawing/2014/main" id="{479F7CE8-BD2E-4398-9A14-9D1DF3248ECD}"/>
              </a:ext>
            </a:extLst>
          </p:cNvPr>
          <p:cNvPicPr>
            <a:picLocks noChangeAspect="1"/>
          </p:cNvPicPr>
          <p:nvPr/>
        </p:nvPicPr>
        <p:blipFill>
          <a:blip r:embed="rId2"/>
          <a:stretch>
            <a:fillRect/>
          </a:stretch>
        </p:blipFill>
        <p:spPr>
          <a:xfrm>
            <a:off x="5398940" y="2644796"/>
            <a:ext cx="3578448" cy="3984604"/>
          </a:xfrm>
          <a:prstGeom prst="rect">
            <a:avLst/>
          </a:prstGeom>
        </p:spPr>
      </p:pic>
      <p:pic>
        <p:nvPicPr>
          <p:cNvPr id="4" name="Picture 3">
            <a:extLst>
              <a:ext uri="{FF2B5EF4-FFF2-40B4-BE49-F238E27FC236}">
                <a16:creationId xmlns:a16="http://schemas.microsoft.com/office/drawing/2014/main" id="{B2420CF7-85AD-4836-8FCC-39A183D933FF}"/>
              </a:ext>
            </a:extLst>
          </p:cNvPr>
          <p:cNvPicPr>
            <a:picLocks noChangeAspect="1"/>
          </p:cNvPicPr>
          <p:nvPr/>
        </p:nvPicPr>
        <p:blipFill>
          <a:blip r:embed="rId3"/>
          <a:stretch>
            <a:fillRect/>
          </a:stretch>
        </p:blipFill>
        <p:spPr>
          <a:xfrm>
            <a:off x="9199984" y="2370130"/>
            <a:ext cx="2785120" cy="4282323"/>
          </a:xfrm>
          <a:prstGeom prst="rect">
            <a:avLst/>
          </a:prstGeom>
        </p:spPr>
      </p:pic>
    </p:spTree>
    <p:extLst>
      <p:ext uri="{BB962C8B-B14F-4D97-AF65-F5344CB8AC3E}">
        <p14:creationId xmlns:p14="http://schemas.microsoft.com/office/powerpoint/2010/main" val="15475222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011" y="2883409"/>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518231" y="2501454"/>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62497" y="2501453"/>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35753" y="2501454"/>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2292246" y="2078783"/>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8036966" y="2017239"/>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5446637" y="2001167"/>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5176613" y="1800493"/>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6066154" y="1982071"/>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2" name="Picture 1">
            <a:extLst>
              <a:ext uri="{FF2B5EF4-FFF2-40B4-BE49-F238E27FC236}">
                <a16:creationId xmlns:a16="http://schemas.microsoft.com/office/drawing/2014/main" id="{CD8F8C2C-A48F-4DC8-B7BB-D5E341AD2485}"/>
              </a:ext>
            </a:extLst>
          </p:cNvPr>
          <p:cNvPicPr>
            <a:picLocks noChangeAspect="1"/>
          </p:cNvPicPr>
          <p:nvPr/>
        </p:nvPicPr>
        <p:blipFill>
          <a:blip r:embed="rId4"/>
          <a:stretch>
            <a:fillRect/>
          </a:stretch>
        </p:blipFill>
        <p:spPr>
          <a:xfrm>
            <a:off x="8507560" y="-1"/>
            <a:ext cx="2998640" cy="6858000"/>
          </a:xfrm>
          <a:prstGeom prst="rect">
            <a:avLst/>
          </a:prstGeom>
        </p:spPr>
      </p:pic>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2029569"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6741165"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1643447"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1797709"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1935238"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1765903"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1894593"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53819"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9235"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19"/>
          <a:stretch>
            <a:fillRect/>
          </a:stretch>
        </p:blipFill>
        <p:spPr>
          <a:xfrm>
            <a:off x="1565871" y="369165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5813645"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1"/>
          <a:stretch>
            <a:fillRect/>
          </a:stretch>
        </p:blipFill>
        <p:spPr>
          <a:xfrm>
            <a:off x="6293574"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3" cstate="print"/>
          <a:srcRect/>
          <a:stretch>
            <a:fillRect/>
          </a:stretch>
        </p:blipFill>
        <p:spPr bwMode="auto">
          <a:xfrm>
            <a:off x="6293574"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404647"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7" cstate="print"/>
          <a:srcRect/>
          <a:stretch>
            <a:fillRect/>
          </a:stretch>
        </p:blipFill>
        <p:spPr bwMode="auto">
          <a:xfrm>
            <a:off x="6225496"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BCD2838E-037B-4479-9E8F-0DB1D167A811}"/>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1334464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a:t>Combine the linear flow controller          and the linear flow orifice meter          to create a Linear Dose Controller</a:t>
            </a:r>
          </a:p>
          <a:p>
            <a:r>
              <a:rPr lang="en-US"/>
              <a:t>Flow of chemical proportional to flow of plant (chemical turns off when plant turns off)</a:t>
            </a:r>
          </a:p>
          <a:p>
            <a:r>
              <a:rPr lang="en-US"/>
              <a:t>Directly adjustable chemical dose</a:t>
            </a:r>
          </a:p>
          <a:p>
            <a:r>
              <a:rPr lang="en-US"/>
              <a:t>Can be applied to all chemical feeds (coagulant and chlorine)</a:t>
            </a:r>
          </a:p>
          <a:p>
            <a:r>
              <a:rPr lang="en-US"/>
              <a:t>Note: This is NOT an automated dose device because the operator still has to set the dose</a:t>
            </a:r>
            <a:endParaRPr lang="en-US" dirty="0"/>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911317" y="1581173"/>
            <a:ext cx="490059" cy="604354"/>
          </a:xfrm>
          <a:prstGeom prst="rect">
            <a:avLst/>
          </a:prstGeom>
        </p:spPr>
      </p:pic>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5"/>
          <a:stretch>
            <a:fillRect/>
          </a:stretch>
        </p:blipFill>
        <p:spPr>
          <a:xfrm>
            <a:off x="3397045" y="2077787"/>
            <a:ext cx="287214" cy="656869"/>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20D9D-FDCF-48BE-81B2-B8A0672C4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43" y="228600"/>
            <a:ext cx="12288180" cy="6690946"/>
          </a:xfrm>
          <a:prstGeom prst="rect">
            <a:avLst/>
          </a:prstGeom>
        </p:spPr>
      </p:pic>
      <p:pic>
        <p:nvPicPr>
          <p:cNvPr id="6" name="Picture 5">
            <a:extLst>
              <a:ext uri="{FF2B5EF4-FFF2-40B4-BE49-F238E27FC236}">
                <a16:creationId xmlns:a16="http://schemas.microsoft.com/office/drawing/2014/main" id="{A5F3E2D0-F59D-40DF-BD9C-49E959C496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840" y="171188"/>
            <a:ext cx="12400840" cy="6762792"/>
          </a:xfrm>
          <a:prstGeom prst="rect">
            <a:avLst/>
          </a:prstGeom>
        </p:spPr>
      </p:pic>
      <p:pic>
        <p:nvPicPr>
          <p:cNvPr id="4" name="Picture 3">
            <a:extLst>
              <a:ext uri="{FF2B5EF4-FFF2-40B4-BE49-F238E27FC236}">
                <a16:creationId xmlns:a16="http://schemas.microsoft.com/office/drawing/2014/main" id="{46FA302A-AAA3-4921-A5D7-428AF0E89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48" y="0"/>
            <a:ext cx="12008673" cy="6858000"/>
          </a:xfrm>
          <a:prstGeom prst="rect">
            <a:avLst/>
          </a:prstGeom>
        </p:spPr>
      </p:pic>
      <p:sp>
        <p:nvSpPr>
          <p:cNvPr id="7" name="Rectangle 6">
            <a:extLst>
              <a:ext uri="{FF2B5EF4-FFF2-40B4-BE49-F238E27FC236}">
                <a16:creationId xmlns:a16="http://schemas.microsoft.com/office/drawing/2014/main" id="{FF2FB014-3728-4345-8F29-C9FE3081679C}"/>
              </a:ext>
            </a:extLst>
          </p:cNvPr>
          <p:cNvSpPr/>
          <p:nvPr/>
        </p:nvSpPr>
        <p:spPr>
          <a:xfrm>
            <a:off x="11259403" y="0"/>
            <a:ext cx="942309" cy="1378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05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320272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0B2C-B3EC-484F-88E1-B302C0AA9C4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025C2D-C5A2-406D-87FB-6C7CA1EED7FC}"/>
              </a:ext>
            </a:extLst>
          </p:cNvPr>
          <p:cNvPicPr>
            <a:picLocks noChangeAspect="1"/>
          </p:cNvPicPr>
          <p:nvPr/>
        </p:nvPicPr>
        <p:blipFill>
          <a:blip r:embed="rId2"/>
          <a:stretch>
            <a:fillRect/>
          </a:stretch>
        </p:blipFill>
        <p:spPr>
          <a:xfrm>
            <a:off x="0" y="121000"/>
            <a:ext cx="12192000" cy="6616000"/>
          </a:xfrm>
          <a:prstGeom prst="rect">
            <a:avLst/>
          </a:prstGeom>
        </p:spPr>
      </p:pic>
    </p:spTree>
    <p:extLst>
      <p:ext uri="{BB962C8B-B14F-4D97-AF65-F5344CB8AC3E}">
        <p14:creationId xmlns:p14="http://schemas.microsoft.com/office/powerpoint/2010/main" val="1195358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058" y="0"/>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48546" y="1522732"/>
            <a:ext cx="1656349" cy="2677656"/>
          </a:xfrm>
          <a:prstGeom prst="rect">
            <a:avLst/>
          </a:prstGeom>
          <a:noFill/>
        </p:spPr>
        <p:txBody>
          <a:bodyPr wrap="square" rtlCol="0">
            <a:spAutoFit/>
          </a:bodyPr>
          <a:lstStyle/>
          <a:p>
            <a:r>
              <a:rPr lang="en-US" sz="2400" b="1" dirty="0">
                <a:latin typeface="+mn-lt"/>
              </a:rPr>
              <a:t>Constant Level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9540002" y="285458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721568" y="4087276"/>
            <a:ext cx="2763520" cy="1938992"/>
          </a:xfrm>
          <a:prstGeom prst="rect">
            <a:avLst/>
          </a:prstGeom>
          <a:noFill/>
        </p:spPr>
        <p:txBody>
          <a:bodyPr wrap="square" rtlCol="0">
            <a:spAutoFit/>
          </a:bodyPr>
          <a:lstStyle/>
          <a:p>
            <a:r>
              <a:rPr lang="en-US" sz="2400" b="1" dirty="0">
                <a:latin typeface="+mn-lt"/>
              </a:rPr>
              <a:t>Spare Constant Head Tanks for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7963080" y="408727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9122458" y="3844808"/>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9122458" y="182800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8375"/>
            <a:ext cx="10339057" cy="6849625"/>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9153"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39056" y="1517202"/>
            <a:ext cx="1665839" cy="1569660"/>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736479" y="1691523"/>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98A6E6-0B75-435E-A113-80C7F49229BD}"/>
              </a:ext>
            </a:extLst>
          </p:cNvPr>
          <p:cNvCxnSpPr>
            <a:cxnSpLocks/>
            <a:stCxn id="4" idx="1"/>
          </p:cNvCxnSpPr>
          <p:nvPr/>
        </p:nvCxnSpPr>
        <p:spPr>
          <a:xfrm flipH="1" flipV="1">
            <a:off x="7106970" y="2172832"/>
            <a:ext cx="3232086" cy="12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379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9200"/>
            <a:ext cx="12192000" cy="8077200"/>
          </a:xfrm>
          <a:prstGeom prst="rect">
            <a:avLst/>
          </a:prstGeom>
          <a:noFill/>
          <a:ln>
            <a:noFill/>
          </a:ln>
        </p:spPr>
      </p:pic>
    </p:spTree>
    <p:extLst>
      <p:ext uri="{BB962C8B-B14F-4D97-AF65-F5344CB8AC3E}">
        <p14:creationId xmlns:p14="http://schemas.microsoft.com/office/powerpoint/2010/main" val="2621452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rotWithShape="1">
          <a:blip r:embed="rId2">
            <a:lum/>
            <a:extLst>
              <a:ext uri="{28A0092B-C50C-407E-A947-70E740481C1C}">
                <a14:useLocalDpi xmlns:a14="http://schemas.microsoft.com/office/drawing/2010/main" val="0"/>
              </a:ext>
            </a:extLst>
          </a:blip>
          <a:srcRect t="3586"/>
          <a:stretch/>
        </p:blipFill>
        <p:spPr>
          <a:xfrm>
            <a:off x="-12940" y="0"/>
            <a:ext cx="12204940" cy="779581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4680"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6502137" y="2352385"/>
            <a:ext cx="1051843" cy="402781"/>
          </a:xfrm>
          <a:prstGeom prst="rect">
            <a:avLst/>
          </a:prstGeom>
          <a:noFill/>
        </p:spPr>
        <p:txBody>
          <a:bodyPr wrap="square" rtlCol="0">
            <a:spAutoFit/>
          </a:bodyPr>
          <a:lstStyle/>
          <a:p>
            <a:r>
              <a:rPr lang="en-US" sz="2000" b="1" dirty="0">
                <a:latin typeface="+mn-lt"/>
              </a:rPr>
              <a:t>Lever</a:t>
            </a:r>
          </a:p>
        </p:txBody>
      </p:sp>
      <p:sp>
        <p:nvSpPr>
          <p:cNvPr id="5" name="TextBox 4"/>
          <p:cNvSpPr txBox="1"/>
          <p:nvPr/>
        </p:nvSpPr>
        <p:spPr>
          <a:xfrm>
            <a:off x="8899625" y="1475912"/>
            <a:ext cx="1624756" cy="712612"/>
          </a:xfrm>
          <a:prstGeom prst="rect">
            <a:avLst/>
          </a:prstGeom>
          <a:noFill/>
        </p:spPr>
        <p:txBody>
          <a:bodyPr wrap="square" rtlCol="0">
            <a:spAutoFit/>
          </a:bodyPr>
          <a:lstStyle/>
          <a:p>
            <a:r>
              <a:rPr lang="en-US" sz="2000" b="1" dirty="0">
                <a:latin typeface="+mn-lt"/>
              </a:rPr>
              <a:t>Constant Level Tanks</a:t>
            </a:r>
          </a:p>
        </p:txBody>
      </p:sp>
      <p:sp>
        <p:nvSpPr>
          <p:cNvPr id="7" name="TextBox 6"/>
          <p:cNvSpPr txBox="1"/>
          <p:nvPr/>
        </p:nvSpPr>
        <p:spPr>
          <a:xfrm>
            <a:off x="3668406" y="1085518"/>
            <a:ext cx="2630025" cy="712612"/>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1556070" y="4365778"/>
            <a:ext cx="3891528" cy="402781"/>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cxnSpLocks/>
            <a:stCxn id="7" idx="2"/>
          </p:cNvCxnSpPr>
          <p:nvPr/>
        </p:nvCxnSpPr>
        <p:spPr bwMode="auto">
          <a:xfrm>
            <a:off x="4983419" y="1798130"/>
            <a:ext cx="955586" cy="1006616"/>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8648538" y="2306255"/>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9596423" y="2328988"/>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1559400" y="3648592"/>
            <a:ext cx="3891528" cy="402781"/>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p:txBody>
          <a:bodyPr/>
          <a:lstStyle/>
          <a:p>
            <a:r>
              <a:rPr lang="en-US" dirty="0"/>
              <a:t>Modular: Constant Level Tanks</a:t>
            </a:r>
          </a:p>
        </p:txBody>
      </p:sp>
      <p:pic>
        <p:nvPicPr>
          <p:cNvPr id="4" name="Picture 3">
            <a:extLst>
              <a:ext uri="{FF2B5EF4-FFF2-40B4-BE49-F238E27FC236}">
                <a16:creationId xmlns:a16="http://schemas.microsoft.com/office/drawing/2014/main" id="{1F35E0A6-9E5D-4E37-B024-C048F9154A0C}"/>
              </a:ext>
            </a:extLst>
          </p:cNvPr>
          <p:cNvPicPr>
            <a:picLocks noChangeAspect="1"/>
          </p:cNvPicPr>
          <p:nvPr/>
        </p:nvPicPr>
        <p:blipFill>
          <a:blip r:embed="rId2"/>
          <a:stretch>
            <a:fillRect/>
          </a:stretch>
        </p:blipFill>
        <p:spPr>
          <a:xfrm>
            <a:off x="0" y="1600200"/>
            <a:ext cx="3285332" cy="5257800"/>
          </a:xfrm>
          <a:prstGeom prst="rect">
            <a:avLst/>
          </a:prstGeom>
        </p:spPr>
      </p:pic>
      <p:pic>
        <p:nvPicPr>
          <p:cNvPr id="6" name="Picture 5">
            <a:extLst>
              <a:ext uri="{FF2B5EF4-FFF2-40B4-BE49-F238E27FC236}">
                <a16:creationId xmlns:a16="http://schemas.microsoft.com/office/drawing/2014/main" id="{0E2B464D-5B85-42DA-B5F4-539410FE318A}"/>
              </a:ext>
            </a:extLst>
          </p:cNvPr>
          <p:cNvPicPr>
            <a:picLocks noChangeAspect="1"/>
          </p:cNvPicPr>
          <p:nvPr/>
        </p:nvPicPr>
        <p:blipFill>
          <a:blip r:embed="rId3"/>
          <a:stretch>
            <a:fillRect/>
          </a:stretch>
        </p:blipFill>
        <p:spPr>
          <a:xfrm>
            <a:off x="3729116" y="1661746"/>
            <a:ext cx="980474" cy="5073162"/>
          </a:xfrm>
          <a:prstGeom prst="rect">
            <a:avLst/>
          </a:prstGeom>
        </p:spPr>
      </p:pic>
      <p:pic>
        <p:nvPicPr>
          <p:cNvPr id="7" name="Picture 6">
            <a:extLst>
              <a:ext uri="{FF2B5EF4-FFF2-40B4-BE49-F238E27FC236}">
                <a16:creationId xmlns:a16="http://schemas.microsoft.com/office/drawing/2014/main" id="{299AE043-967C-4B69-A08C-9029AE5EB43D}"/>
              </a:ext>
            </a:extLst>
          </p:cNvPr>
          <p:cNvPicPr>
            <a:picLocks noChangeAspect="1"/>
          </p:cNvPicPr>
          <p:nvPr/>
        </p:nvPicPr>
        <p:blipFill>
          <a:blip r:embed="rId4"/>
          <a:stretch>
            <a:fillRect/>
          </a:stretch>
        </p:blipFill>
        <p:spPr>
          <a:xfrm>
            <a:off x="5920405" y="1600200"/>
            <a:ext cx="2325942" cy="5196254"/>
          </a:xfrm>
          <a:prstGeom prst="rect">
            <a:avLst/>
          </a:prstGeom>
        </p:spPr>
      </p:pic>
      <p:sp>
        <p:nvSpPr>
          <p:cNvPr id="8" name="TextBox 7">
            <a:extLst>
              <a:ext uri="{FF2B5EF4-FFF2-40B4-BE49-F238E27FC236}">
                <a16:creationId xmlns:a16="http://schemas.microsoft.com/office/drawing/2014/main" id="{B23C4FBD-EEEF-4F88-ADD9-AACCFE39ACE6}"/>
              </a:ext>
            </a:extLst>
          </p:cNvPr>
          <p:cNvSpPr txBox="1"/>
          <p:nvPr/>
        </p:nvSpPr>
        <p:spPr>
          <a:xfrm>
            <a:off x="8906670" y="4589585"/>
            <a:ext cx="2504212" cy="523220"/>
          </a:xfrm>
          <a:prstGeom prst="rect">
            <a:avLst/>
          </a:prstGeom>
          <a:noFill/>
        </p:spPr>
        <p:txBody>
          <a:bodyPr wrap="none" rtlCol="0">
            <a:spAutoFit/>
          </a:bodyPr>
          <a:lstStyle/>
          <a:p>
            <a:r>
              <a:rPr lang="en-US" dirty="0"/>
              <a:t>coagulant tanks</a:t>
            </a:r>
          </a:p>
        </p:txBody>
      </p:sp>
      <p:sp>
        <p:nvSpPr>
          <p:cNvPr id="9" name="TextBox 8">
            <a:extLst>
              <a:ext uri="{FF2B5EF4-FFF2-40B4-BE49-F238E27FC236}">
                <a16:creationId xmlns:a16="http://schemas.microsoft.com/office/drawing/2014/main" id="{7344E8BA-D634-4812-871C-E7559579EFDA}"/>
              </a:ext>
            </a:extLst>
          </p:cNvPr>
          <p:cNvSpPr txBox="1"/>
          <p:nvPr/>
        </p:nvSpPr>
        <p:spPr>
          <a:xfrm>
            <a:off x="8906670" y="5392723"/>
            <a:ext cx="2206053" cy="523220"/>
          </a:xfrm>
          <a:prstGeom prst="rect">
            <a:avLst/>
          </a:prstGeom>
          <a:noFill/>
        </p:spPr>
        <p:txBody>
          <a:bodyPr wrap="none" rtlCol="0">
            <a:spAutoFit/>
          </a:bodyPr>
          <a:lstStyle/>
          <a:p>
            <a:r>
              <a:rPr lang="en-US" dirty="0"/>
              <a:t>chlorine tanks</a:t>
            </a:r>
          </a:p>
        </p:txBody>
      </p:sp>
      <p:cxnSp>
        <p:nvCxnSpPr>
          <p:cNvPr id="3" name="Straight Arrow Connector 2">
            <a:extLst>
              <a:ext uri="{FF2B5EF4-FFF2-40B4-BE49-F238E27FC236}">
                <a16:creationId xmlns:a16="http://schemas.microsoft.com/office/drawing/2014/main" id="{22B50D33-9AB6-4C79-B027-DB8697E48739}"/>
              </a:ext>
            </a:extLst>
          </p:cNvPr>
          <p:cNvCxnSpPr>
            <a:stCxn id="9" idx="1"/>
          </p:cNvCxnSpPr>
          <p:nvPr/>
        </p:nvCxnSpPr>
        <p:spPr>
          <a:xfrm flipH="1">
            <a:off x="7473482" y="5654333"/>
            <a:ext cx="1433188" cy="195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CC083C-4402-4135-BB61-8C4A504911C4}"/>
              </a:ext>
            </a:extLst>
          </p:cNvPr>
          <p:cNvCxnSpPr>
            <a:stCxn id="8" idx="1"/>
          </p:cNvCxnSpPr>
          <p:nvPr/>
        </p:nvCxnSpPr>
        <p:spPr>
          <a:xfrm flipH="1">
            <a:off x="6764694" y="4851195"/>
            <a:ext cx="2141976" cy="7374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0CDCCF-75C9-494B-A095-5CB80F0F49F5}"/>
              </a:ext>
            </a:extLst>
          </p:cNvPr>
          <p:cNvSpPr txBox="1"/>
          <p:nvPr/>
        </p:nvSpPr>
        <p:spPr>
          <a:xfrm>
            <a:off x="8190076" y="1600200"/>
            <a:ext cx="4059125" cy="1384995"/>
          </a:xfrm>
          <a:prstGeom prst="rect">
            <a:avLst/>
          </a:prstGeom>
          <a:noFill/>
        </p:spPr>
        <p:txBody>
          <a:bodyPr wrap="none" rtlCol="0">
            <a:spAutoFit/>
          </a:bodyPr>
          <a:lstStyle/>
          <a:p>
            <a:r>
              <a:rPr lang="en-US" dirty="0"/>
              <a:t>Dual purpose sight tubes</a:t>
            </a:r>
          </a:p>
          <a:p>
            <a:r>
              <a:rPr lang="en-US" dirty="0"/>
              <a:t>Show level in stock tank</a:t>
            </a:r>
          </a:p>
          <a:p>
            <a:r>
              <a:rPr lang="en-US" dirty="0"/>
              <a:t>Measure flow of chemical!</a:t>
            </a:r>
          </a:p>
        </p:txBody>
      </p:sp>
    </p:spTree>
    <p:extLst>
      <p:ext uri="{BB962C8B-B14F-4D97-AF65-F5344CB8AC3E}">
        <p14:creationId xmlns:p14="http://schemas.microsoft.com/office/powerpoint/2010/main" val="60620668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512"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Level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B342724E-C909-4BF4-A585-16853C5B2AB6}"/>
              </a:ext>
            </a:extLst>
          </p:cNvPr>
          <p:cNvSpPr>
            <a:spLocks noGrp="1"/>
          </p:cNvSpPr>
          <p:nvPr>
            <p:ph type="title"/>
          </p:nvPr>
        </p:nvSpPr>
        <p:spPr/>
        <p:txBody>
          <a:bodyPr/>
          <a:lstStyle/>
          <a:p>
            <a:r>
              <a:rPr lang="en-US" sz="3600" dirty="0" err="1"/>
              <a:t>Atima</a:t>
            </a:r>
            <a:r>
              <a:rPr lang="en-US" sz="3600" dirty="0"/>
              <a:t> </a:t>
            </a:r>
            <a:r>
              <a:rPr lang="en-US" sz="3600" dirty="0" err="1"/>
              <a:t>doser</a:t>
            </a:r>
            <a:r>
              <a:rPr lang="en-US" sz="3600" dirty="0"/>
              <a:t>: Three 1/8” diameter tubes, 1.93 m long, 187.5 g/L stock solution of </a:t>
            </a:r>
            <a:r>
              <a:rPr lang="en-US" sz="3600" dirty="0" err="1"/>
              <a:t>PACl</a:t>
            </a:r>
            <a:r>
              <a:rPr lang="en-US" sz="3600" dirty="0"/>
              <a:t>, 5 to 48 mg/L dose range</a:t>
            </a: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228600"/>
            <a:ext cx="9671538" cy="1143000"/>
          </a:xfrm>
        </p:spPr>
        <p:txBody>
          <a:bodyPr/>
          <a:lstStyle/>
          <a:p>
            <a:r>
              <a:rPr lang="en-US" sz="4000" dirty="0"/>
              <a:t>Linear Chemical Dose Controller (CDC): </a:t>
            </a:r>
            <a:br>
              <a:rPr lang="en-US" sz="4000" dirty="0"/>
            </a:br>
            <a:r>
              <a:rPr lang="en-US" sz="4000" dirty="0"/>
              <a:t>A key technology for high performing plants</a:t>
            </a:r>
          </a:p>
        </p:txBody>
      </p:sp>
      <p:sp>
        <p:nvSpPr>
          <p:cNvPr id="4" name="Content Placeholder 3"/>
          <p:cNvSpPr>
            <a:spLocks noGrp="1"/>
          </p:cNvSpPr>
          <p:nvPr>
            <p:ph idx="1"/>
          </p:nvPr>
        </p:nvSpPr>
        <p:spPr>
          <a:xfrm>
            <a:off x="457199" y="1600200"/>
            <a:ext cx="7162801" cy="4525963"/>
          </a:xfrm>
        </p:spPr>
        <p:txBody>
          <a:bodyPr/>
          <a:lstStyle/>
          <a:p>
            <a:r>
              <a:rPr lang="en-US" dirty="0"/>
              <a:t>The operator sets the dose directly</a:t>
            </a:r>
          </a:p>
          <a:p>
            <a:r>
              <a:rPr lang="en-US" dirty="0"/>
              <a:t>No need for calculations</a:t>
            </a:r>
          </a:p>
          <a:p>
            <a:r>
              <a:rPr lang="en-US" dirty="0"/>
              <a:t>Visual confirmation</a:t>
            </a:r>
          </a:p>
          <a:p>
            <a:r>
              <a:rPr lang="en-US" dirty="0"/>
              <a:t>More improvements are possible!</a:t>
            </a:r>
          </a:p>
          <a:p>
            <a:pPr lvl="1"/>
            <a:r>
              <a:rPr lang="en-US" dirty="0"/>
              <a:t>Make it modular</a:t>
            </a:r>
          </a:p>
          <a:p>
            <a:pPr lvl="1"/>
            <a:r>
              <a:rPr lang="en-US" dirty="0"/>
              <a:t>Prevent air bubbles from blocking flow</a:t>
            </a:r>
          </a:p>
          <a:p>
            <a:pPr lvl="1"/>
            <a:r>
              <a:rPr lang="en-US" dirty="0"/>
              <a:t>Make it easier to remove calcium carbonate scale</a:t>
            </a:r>
          </a:p>
        </p:txBody>
      </p:sp>
      <p:pic>
        <p:nvPicPr>
          <p:cNvPr id="5" name="Picture 2" descr="https://lh3.googleusercontent.com/_QuLPZg3XMcE/TTz3kuiY2nI/AAAAAAAAbmY/o12wSHakp6c/s576/AguaClara%20Honduras%20Trip%202011%20212.jpg"/>
          <p:cNvPicPr>
            <a:picLocks noChangeAspect="1" noChangeArrowheads="1"/>
          </p:cNvPicPr>
          <p:nvPr/>
        </p:nvPicPr>
        <p:blipFill>
          <a:blip r:embed="rId3" cstate="print"/>
          <a:srcRect/>
          <a:stretch>
            <a:fillRect/>
          </a:stretch>
        </p:blipFill>
        <p:spPr bwMode="auto">
          <a:xfrm>
            <a:off x="10287000" y="0"/>
            <a:ext cx="1905000" cy="1428751"/>
          </a:xfrm>
          <a:prstGeom prst="rect">
            <a:avLst/>
          </a:prstGeom>
          <a:noFill/>
        </p:spPr>
      </p:pic>
      <p:pic>
        <p:nvPicPr>
          <p:cNvPr id="3" name="Picture 2" descr="https://lh5.googleusercontent.com/_QuLPZg3XMcE/TT9QQIV5wzI/AAAAAAAAc4s/1-EcLoe8L3E/s720/850.JPG"/>
          <p:cNvPicPr>
            <a:picLocks noChangeAspect="1" noChangeArrowheads="1"/>
          </p:cNvPicPr>
          <p:nvPr/>
        </p:nvPicPr>
        <p:blipFill>
          <a:blip r:embed="rId4" cstate="print">
            <a:lum bright="20000"/>
          </a:blip>
          <a:srcRect t="16216"/>
          <a:stretch>
            <a:fillRect/>
          </a:stretch>
        </p:blipFill>
        <p:spPr bwMode="auto">
          <a:xfrm>
            <a:off x="7849136" y="1504950"/>
            <a:ext cx="4342864" cy="5353049"/>
          </a:xfrm>
          <a:prstGeom prst="rect">
            <a:avLst/>
          </a:prstGeom>
          <a:noFill/>
        </p:spPr>
      </p:pic>
      <p:sp>
        <p:nvSpPr>
          <p:cNvPr id="7" name="&quot;No&quot; Symbol 6"/>
          <p:cNvSpPr/>
          <p:nvPr/>
        </p:nvSpPr>
        <p:spPr>
          <a:xfrm>
            <a:off x="10668000" y="76203"/>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91D993-2360-46D6-85CA-A000CE88E7B6}"/>
              </a:ext>
            </a:extLst>
          </p:cNvPr>
          <p:cNvPicPr>
            <a:picLocks noChangeAspect="1"/>
          </p:cNvPicPr>
          <p:nvPr/>
        </p:nvPicPr>
        <p:blipFill>
          <a:blip r:embed="rId2"/>
          <a:stretch>
            <a:fillRect/>
          </a:stretch>
        </p:blipFill>
        <p:spPr>
          <a:xfrm>
            <a:off x="6663792" y="3737112"/>
            <a:ext cx="5528208" cy="2999887"/>
          </a:xfrm>
          <a:prstGeom prst="rect">
            <a:avLst/>
          </a:prstGeom>
        </p:spPr>
      </p:pic>
      <p:sp>
        <p:nvSpPr>
          <p:cNvPr id="2" name="Title 1">
            <a:extLst>
              <a:ext uri="{FF2B5EF4-FFF2-40B4-BE49-F238E27FC236}">
                <a16:creationId xmlns:a16="http://schemas.microsoft.com/office/drawing/2014/main" id="{3F9D5F89-F54F-41DD-B3D8-E30FDA7C71D9}"/>
              </a:ext>
            </a:extLst>
          </p:cNvPr>
          <p:cNvSpPr>
            <a:spLocks noGrp="1"/>
          </p:cNvSpPr>
          <p:nvPr>
            <p:ph type="title"/>
          </p:nvPr>
        </p:nvSpPr>
        <p:spPr/>
        <p:txBody>
          <a:bodyPr/>
          <a:lstStyle/>
          <a:p>
            <a:pPr algn="l"/>
            <a:r>
              <a:rPr lang="en-US" dirty="0"/>
              <a:t>Design Thinking:</a:t>
            </a:r>
            <a:br>
              <a:rPr lang="en-US" dirty="0"/>
            </a:br>
            <a:r>
              <a:rPr lang="en-US" sz="3200" dirty="0"/>
              <a:t>https://github.com/AguaClara/SWOT/wiki/Design-Thinking</a:t>
            </a:r>
            <a:endParaRPr lang="en-US" dirty="0"/>
          </a:p>
        </p:txBody>
      </p:sp>
      <p:sp>
        <p:nvSpPr>
          <p:cNvPr id="3" name="Content Placeholder 2">
            <a:extLst>
              <a:ext uri="{FF2B5EF4-FFF2-40B4-BE49-F238E27FC236}">
                <a16:creationId xmlns:a16="http://schemas.microsoft.com/office/drawing/2014/main" id="{7D071C3C-9A46-4EB0-9C0A-D1E5EEB6DEDA}"/>
              </a:ext>
            </a:extLst>
          </p:cNvPr>
          <p:cNvSpPr>
            <a:spLocks noGrp="1"/>
          </p:cNvSpPr>
          <p:nvPr>
            <p:ph idx="1"/>
          </p:nvPr>
        </p:nvSpPr>
        <p:spPr/>
        <p:txBody>
          <a:bodyPr/>
          <a:lstStyle/>
          <a:p>
            <a:r>
              <a:rPr lang="en-US" dirty="0"/>
              <a:t>No dimensions are arbitrary! There are ALWAYS constraints that determine the best size</a:t>
            </a:r>
          </a:p>
          <a:p>
            <a:r>
              <a:rPr lang="en-US" dirty="0"/>
              <a:t>This is true whether it is an evolutionary trait (diameter of your femur) or an engineered device (diameter of a bicycle wheel)</a:t>
            </a:r>
          </a:p>
          <a:p>
            <a:pPr lvl="1"/>
            <a:r>
              <a:rPr lang="en-US" dirty="0"/>
              <a:t>Physics</a:t>
            </a:r>
          </a:p>
          <a:p>
            <a:pPr lvl="1"/>
            <a:r>
              <a:rPr lang="en-US" dirty="0"/>
              <a:t>Economics (or resource efficiency)</a:t>
            </a:r>
          </a:p>
          <a:p>
            <a:pPr lvl="1"/>
            <a:r>
              <a:rPr lang="en-US" dirty="0"/>
              <a:t>Fabrication</a:t>
            </a:r>
          </a:p>
          <a:p>
            <a:pPr lvl="1"/>
            <a:r>
              <a:rPr lang="en-US" dirty="0"/>
              <a:t>Human scaled</a:t>
            </a:r>
          </a:p>
        </p:txBody>
      </p:sp>
      <p:cxnSp>
        <p:nvCxnSpPr>
          <p:cNvPr id="6" name="Straight Connector 5">
            <a:extLst>
              <a:ext uri="{FF2B5EF4-FFF2-40B4-BE49-F238E27FC236}">
                <a16:creationId xmlns:a16="http://schemas.microsoft.com/office/drawing/2014/main" id="{44B19F02-62DF-48AE-9E13-B10B70537840}"/>
              </a:ext>
            </a:extLst>
          </p:cNvPr>
          <p:cNvCxnSpPr>
            <a:cxnSpLocks/>
          </p:cNvCxnSpPr>
          <p:nvPr/>
        </p:nvCxnSpPr>
        <p:spPr>
          <a:xfrm>
            <a:off x="7464669" y="4686300"/>
            <a:ext cx="501162" cy="57150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B5272A9-2DF2-4767-A72F-1F5AFCE7AF4E}"/>
              </a:ext>
            </a:extLst>
          </p:cNvPr>
          <p:cNvGrpSpPr/>
          <p:nvPr/>
        </p:nvGrpSpPr>
        <p:grpSpPr>
          <a:xfrm>
            <a:off x="11672598" y="4282751"/>
            <a:ext cx="152400" cy="571500"/>
            <a:chOff x="11625943" y="4282751"/>
            <a:chExt cx="152400" cy="571500"/>
          </a:xfrm>
        </p:grpSpPr>
        <p:cxnSp>
          <p:nvCxnSpPr>
            <p:cNvPr id="9" name="Straight Connector 8">
              <a:extLst>
                <a:ext uri="{FF2B5EF4-FFF2-40B4-BE49-F238E27FC236}">
                  <a16:creationId xmlns:a16="http://schemas.microsoft.com/office/drawing/2014/main" id="{E12D5A75-5597-4095-8721-B19FFE8C2397}"/>
                </a:ext>
              </a:extLst>
            </p:cNvPr>
            <p:cNvCxnSpPr>
              <a:cxnSpLocks/>
            </p:cNvCxnSpPr>
            <p:nvPr/>
          </p:nvCxnSpPr>
          <p:spPr>
            <a:xfrm>
              <a:off x="116259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365EC6-7FD4-4937-8754-F5404334102C}"/>
                </a:ext>
              </a:extLst>
            </p:cNvPr>
            <p:cNvCxnSpPr>
              <a:cxnSpLocks/>
            </p:cNvCxnSpPr>
            <p:nvPr/>
          </p:nvCxnSpPr>
          <p:spPr>
            <a:xfrm>
              <a:off x="117783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3EB773CF-E6A7-465A-B3BF-1159300849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48739" y="0"/>
            <a:ext cx="6075169" cy="1413208"/>
          </a:xfrm>
          <a:prstGeom prst="rect">
            <a:avLst/>
          </a:prstGeom>
        </p:spPr>
      </p:pic>
      <p:cxnSp>
        <p:nvCxnSpPr>
          <p:cNvPr id="16" name="Straight Arrow Connector 15">
            <a:extLst>
              <a:ext uri="{FF2B5EF4-FFF2-40B4-BE49-F238E27FC236}">
                <a16:creationId xmlns:a16="http://schemas.microsoft.com/office/drawing/2014/main" id="{F1DC0032-DD58-4721-B19B-D9E3F0E2DC4D}"/>
              </a:ext>
            </a:extLst>
          </p:cNvPr>
          <p:cNvCxnSpPr>
            <a:cxnSpLocks/>
          </p:cNvCxnSpPr>
          <p:nvPr/>
        </p:nvCxnSpPr>
        <p:spPr>
          <a:xfrm flipV="1">
            <a:off x="5859627" y="200607"/>
            <a:ext cx="0" cy="478003"/>
          </a:xfrm>
          <a:prstGeom prst="straightConnector1">
            <a:avLst/>
          </a:prstGeom>
          <a:ln w="57150">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900753" y="142875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4024953" y="28575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3455676" y="142875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6082353" y="394335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900753" y="43815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3110553" y="330358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900753" y="373380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900753" y="-1905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824553" y="-9525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1263281" y="57828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3598233" y="561859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7713033" y="323908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4659720" y="644886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95474" y="400845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21832" y="463914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21832" y="571990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7876161" y="427326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3186753" y="325755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125E-6 2.22222E-6 L -3.125E-6 0.41666 " pathEditMode="relative" rAng="0" ptsTypes="AA">
                                      <p:cBhvr>
                                        <p:cTn id="6" dur="2000" fill="hold"/>
                                        <p:tgtEl>
                                          <p:spTgt spid="354329"/>
                                        </p:tgtEl>
                                        <p:attrNameLst>
                                          <p:attrName>ppt_x</p:attrName>
                                          <p:attrName>ppt_y</p:attrName>
                                        </p:attrNameLst>
                                      </p:cBhvr>
                                      <p:rCtr x="0" y="20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Constraints on flow controller Dosing tube design</a:t>
            </a:r>
            <a:endParaRPr lang="en-US" dirty="0"/>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 </a:t>
            </a:r>
          </a:p>
          <a:p>
            <a:pPr lvl="1"/>
            <a:r>
              <a:rPr lang="en-US" dirty="0"/>
              <a:t>Use oversized barbed fittings!</a:t>
            </a:r>
          </a:p>
          <a:p>
            <a:r>
              <a:rPr lang="en-US" dirty="0"/>
              <a:t>Dosing tube must “be reasonable” length which might mean shorter than an available wall in the plant.</a:t>
            </a:r>
          </a:p>
          <a:p>
            <a:r>
              <a:rPr lang="en-US" dirty="0"/>
              <a:t>Designing dose controllers over a wide range of chemical flow rates requires good engineering (we are still working on this!)</a:t>
            </a:r>
          </a:p>
          <a:p>
            <a:endParaRPr lang="en-US" dirty="0"/>
          </a:p>
          <a:p>
            <a:endParaRPr lang="en-US" dirty="0"/>
          </a:p>
        </p:txBody>
      </p:sp>
      <p:sp>
        <p:nvSpPr>
          <p:cNvPr id="4" name="TextBox 3"/>
          <p:cNvSpPr txBox="1"/>
          <p:nvPr/>
        </p:nvSpPr>
        <p:spPr>
          <a:xfrm>
            <a:off x="8137203" y="4316661"/>
            <a:ext cx="3805850" cy="461665"/>
          </a:xfrm>
          <a:prstGeom prst="rect">
            <a:avLst/>
          </a:prstGeom>
          <a:noFill/>
        </p:spPr>
        <p:txBody>
          <a:bodyPr wrap="none" rtlCol="0">
            <a:spAutoFit/>
          </a:bodyPr>
          <a:lstStyle/>
          <a:p>
            <a:r>
              <a:rPr lang="en-US" sz="2400" dirty="0"/>
              <a:t>How can I get a shorter tube?</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38675" y="2062446"/>
            <a:ext cx="2761564" cy="6965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28517" y="2017662"/>
            <a:ext cx="2569322" cy="621470"/>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98613" y="4034386"/>
            <a:ext cx="4241144" cy="621469"/>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457200" y="1600200"/>
            <a:ext cx="6778645" cy="4525963"/>
          </a:xfrm>
        </p:spPr>
        <p:txBody>
          <a:bodyPr/>
          <a:lstStyle/>
          <a:p>
            <a:r>
              <a:rPr lang="en-US" sz="2400" dirty="0"/>
              <a:t>Float valves greatly reduce the magnitude of the fluctuations in level (constant level tanks aren’t truly constant level!)</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6" name="Group 5">
            <a:extLst>
              <a:ext uri="{FF2B5EF4-FFF2-40B4-BE49-F238E27FC236}">
                <a16:creationId xmlns:a16="http://schemas.microsoft.com/office/drawing/2014/main" id="{E566820D-1F5C-4CE8-A03D-D40EF3FBC1B7}"/>
              </a:ext>
            </a:extLst>
          </p:cNvPr>
          <p:cNvGrpSpPr/>
          <p:nvPr/>
        </p:nvGrpSpPr>
        <p:grpSpPr>
          <a:xfrm>
            <a:off x="8311420" y="1531620"/>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3314" y="1765166"/>
            <a:ext cx="3299869" cy="683232"/>
          </a:xfrm>
          <a:prstGeom prst="rect">
            <a:avLst/>
          </a:prstGeom>
        </p:spPr>
      </p:pic>
      <p:grpSp>
        <p:nvGrpSpPr>
          <p:cNvPr id="25" name="Group 24">
            <a:extLst>
              <a:ext uri="{FF2B5EF4-FFF2-40B4-BE49-F238E27FC236}">
                <a16:creationId xmlns:a16="http://schemas.microsoft.com/office/drawing/2014/main" id="{F5A417AE-0604-41C9-BBF5-508A828CA5CA}"/>
              </a:ext>
            </a:extLst>
          </p:cNvPr>
          <p:cNvGrpSpPr/>
          <p:nvPr/>
        </p:nvGrpSpPr>
        <p:grpSpPr>
          <a:xfrm>
            <a:off x="7291064" y="2319741"/>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7633967" y="4178285"/>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8896988" y="5094203"/>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6" name="Oval 755">
            <a:extLst>
              <a:ext uri="{FF2B5EF4-FFF2-40B4-BE49-F238E27FC236}">
                <a16:creationId xmlns:a16="http://schemas.microsoft.com/office/drawing/2014/main" id="{722EF9DE-47EA-45B0-A96C-DBE9E177E47B}"/>
              </a:ext>
            </a:extLst>
          </p:cNvPr>
          <p:cNvSpPr/>
          <p:nvPr/>
        </p:nvSpPr>
        <p:spPr>
          <a:xfrm>
            <a:off x="9942308" y="5376129"/>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56"/>
                                        </p:tgtEl>
                                        <p:attrNameLst>
                                          <p:attrName>style.visibility</p:attrName>
                                        </p:attrNameLst>
                                      </p:cBhvr>
                                      <p:to>
                                        <p:strVal val="visible"/>
                                      </p:to>
                                    </p:set>
                                    <p:anim calcmode="lin" valueType="num">
                                      <p:cBhvr additive="base">
                                        <p:cTn id="29" dur="500" fill="hold"/>
                                        <p:tgtEl>
                                          <p:spTgt spid="756"/>
                                        </p:tgtEl>
                                        <p:attrNameLst>
                                          <p:attrName>ppt_x</p:attrName>
                                        </p:attrNameLst>
                                      </p:cBhvr>
                                      <p:tavLst>
                                        <p:tav tm="0">
                                          <p:val>
                                            <p:strVal val="#ppt_x"/>
                                          </p:val>
                                        </p:tav>
                                        <p:tav tm="100000">
                                          <p:val>
                                            <p:strVal val="#ppt_x"/>
                                          </p:val>
                                        </p:tav>
                                      </p:tavLst>
                                    </p:anim>
                                    <p:anim calcmode="lin" valueType="num">
                                      <p:cBhvr additive="base">
                                        <p:cTn id="30"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FA5C-56A8-4B32-B39E-84EB3EA5FC53}"/>
              </a:ext>
            </a:extLst>
          </p:cNvPr>
          <p:cNvSpPr>
            <a:spLocks noGrp="1"/>
          </p:cNvSpPr>
          <p:nvPr>
            <p:ph type="title"/>
          </p:nvPr>
        </p:nvSpPr>
        <p:spPr/>
        <p:txBody>
          <a:bodyPr/>
          <a:lstStyle/>
          <a:p>
            <a:r>
              <a:rPr lang="en-US" dirty="0"/>
              <a:t>Opportunities to Improve the Dose Controller</a:t>
            </a:r>
          </a:p>
        </p:txBody>
      </p:sp>
      <p:sp>
        <p:nvSpPr>
          <p:cNvPr id="3" name="Content Placeholder 2">
            <a:extLst>
              <a:ext uri="{FF2B5EF4-FFF2-40B4-BE49-F238E27FC236}">
                <a16:creationId xmlns:a16="http://schemas.microsoft.com/office/drawing/2014/main" id="{6EE67369-C1F4-422F-8FCE-6020821D1613}"/>
              </a:ext>
            </a:extLst>
          </p:cNvPr>
          <p:cNvSpPr>
            <a:spLocks noGrp="1"/>
          </p:cNvSpPr>
          <p:nvPr>
            <p:ph idx="1"/>
          </p:nvPr>
        </p:nvSpPr>
        <p:spPr>
          <a:xfrm>
            <a:off x="457200" y="1600200"/>
            <a:ext cx="8080131" cy="4525963"/>
          </a:xfrm>
        </p:spPr>
        <p:txBody>
          <a:bodyPr/>
          <a:lstStyle/>
          <a:p>
            <a:r>
              <a:rPr lang="en-US" dirty="0"/>
              <a:t>Make it easier to clean (perhaps clean in place)</a:t>
            </a:r>
          </a:p>
          <a:p>
            <a:r>
              <a:rPr lang="en-US" dirty="0"/>
              <a:t>Bundle of dosing tubes inside a pipe to make a single unit that can handle high flow rate while maintaining laminar flow</a:t>
            </a:r>
          </a:p>
          <a:p>
            <a:pPr lvl="1"/>
            <a:r>
              <a:rPr lang="en-US" dirty="0"/>
              <a:t>A honeycomb structure would be cool</a:t>
            </a:r>
          </a:p>
          <a:p>
            <a:pPr lvl="1"/>
            <a:r>
              <a:rPr lang="en-US" dirty="0"/>
              <a:t>Must be compatible with chlorine</a:t>
            </a:r>
          </a:p>
          <a:p>
            <a:pPr lvl="1"/>
            <a:r>
              <a:rPr lang="en-US" dirty="0"/>
              <a:t>Chemicals will flow on the outside of the dosing tubes too!</a:t>
            </a:r>
          </a:p>
          <a:p>
            <a:endParaRPr lang="en-US" dirty="0"/>
          </a:p>
          <a:p>
            <a:endParaRPr lang="en-US" dirty="0"/>
          </a:p>
        </p:txBody>
      </p:sp>
      <p:pic>
        <p:nvPicPr>
          <p:cNvPr id="4" name="Picture 3">
            <a:extLst>
              <a:ext uri="{FF2B5EF4-FFF2-40B4-BE49-F238E27FC236}">
                <a16:creationId xmlns:a16="http://schemas.microsoft.com/office/drawing/2014/main" id="{5BE77F72-9A30-4E1D-979D-ED4E942D8E0C}"/>
              </a:ext>
            </a:extLst>
          </p:cNvPr>
          <p:cNvPicPr>
            <a:picLocks noChangeAspect="1"/>
          </p:cNvPicPr>
          <p:nvPr/>
        </p:nvPicPr>
        <p:blipFill>
          <a:blip r:embed="rId2"/>
          <a:stretch>
            <a:fillRect/>
          </a:stretch>
        </p:blipFill>
        <p:spPr>
          <a:xfrm>
            <a:off x="8458200" y="1735371"/>
            <a:ext cx="3608832" cy="3161944"/>
          </a:xfrm>
          <a:prstGeom prst="rect">
            <a:avLst/>
          </a:prstGeom>
        </p:spPr>
      </p:pic>
    </p:spTree>
    <p:extLst>
      <p:ext uri="{BB962C8B-B14F-4D97-AF65-F5344CB8AC3E}">
        <p14:creationId xmlns:p14="http://schemas.microsoft.com/office/powerpoint/2010/main" val="37466864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85000" lnSpcReduction="10000"/>
          </a:bodyPr>
          <a:lstStyle/>
          <a:p>
            <a:r>
              <a:rPr lang="en-US" sz="2800" dirty="0"/>
              <a:t>Laminar tube flow and linear flow orifice meters </a:t>
            </a:r>
          </a:p>
          <a:p>
            <a:pPr lvl="1"/>
            <a:r>
              <a:rPr lang="en-US" sz="2400" dirty="0"/>
              <a:t>Need a new LFOM design for flow rates above about 100 L/s to avoid using very large pipes</a:t>
            </a:r>
          </a:p>
          <a:p>
            <a:pPr lvl="1"/>
            <a:r>
              <a:rPr lang="en-US" sz="2400" dirty="0"/>
              <a:t>Need a new </a:t>
            </a:r>
            <a:r>
              <a:rPr lang="en-US" sz="2400" dirty="0" err="1"/>
              <a:t>doser</a:t>
            </a:r>
            <a:r>
              <a:rPr lang="en-US" sz="2400" dirty="0"/>
              <a:t> tube design for when multiple tubes are required</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chlorine (watch out for the O-rings in PVC valves)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endParaRPr lang="en-US" sz="2400" dirty="0"/>
          </a:p>
          <a:p>
            <a:pPr lvl="1"/>
            <a:r>
              <a:rPr lang="en-US" sz="2400" dirty="0"/>
              <a:t>Removing calcium carbonate scale must be easy</a:t>
            </a:r>
          </a:p>
          <a:p>
            <a:pPr lvl="1"/>
            <a:r>
              <a:rPr lang="en-US" sz="2400" dirty="0"/>
              <a:t>Must have redundancy for ease of maintenance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1730988" y="1600199"/>
            <a:ext cx="4046561" cy="4827234"/>
          </a:xfrm>
        </p:spPr>
        <p:txBody>
          <a:bodyPr/>
          <a:lstStyle/>
          <a:p>
            <a:r>
              <a:rPr lang="en-US" dirty="0">
                <a:solidFill>
                  <a:schemeClr val="bg1">
                    <a:lumMod val="75000"/>
                  </a:schemeClr>
                </a:solidFill>
              </a:rPr>
              <a:t>Entrance Tank</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6442584"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1344866"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1499128"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1636657"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1467322"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1596012"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55238"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80654"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19"/>
          <a:stretch>
            <a:fillRect/>
          </a:stretch>
        </p:blipFill>
        <p:spPr>
          <a:xfrm>
            <a:off x="1267290"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5515064"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0"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1"/>
          <a:stretch>
            <a:fillRect/>
          </a:stretch>
        </p:blipFill>
        <p:spPr>
          <a:xfrm>
            <a:off x="5994993" y="1600147"/>
            <a:ext cx="611316" cy="374973"/>
          </a:xfrm>
          <a:prstGeom prst="rect">
            <a:avLst/>
          </a:prstGeom>
        </p:spPr>
      </p:pic>
      <p:pic>
        <p:nvPicPr>
          <p:cNvPr id="28" name="Picture 9">
            <a:hlinkClick r:id="rId22"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3" cstate="print"/>
          <a:srcRect/>
          <a:stretch>
            <a:fillRect/>
          </a:stretch>
        </p:blipFill>
        <p:spPr bwMode="auto">
          <a:xfrm>
            <a:off x="5994993" y="2541235"/>
            <a:ext cx="615063" cy="613345"/>
          </a:xfrm>
          <a:prstGeom prst="rect">
            <a:avLst/>
          </a:prstGeom>
          <a:noFill/>
          <a:ln w="9525">
            <a:noFill/>
            <a:miter lim="800000"/>
            <a:headEnd/>
            <a:tailEnd/>
          </a:ln>
          <a:effectLst/>
        </p:spPr>
      </p:pic>
      <p:pic>
        <p:nvPicPr>
          <p:cNvPr id="29" name="Picture 3">
            <a:hlinkClick r:id="rId24"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106066" y="3776837"/>
            <a:ext cx="503989" cy="613345"/>
          </a:xfrm>
          <a:prstGeom prst="rect">
            <a:avLst/>
          </a:prstGeom>
          <a:noFill/>
          <a:ln w="9525">
            <a:noFill/>
            <a:miter lim="800000"/>
            <a:headEnd/>
            <a:tailEnd/>
          </a:ln>
        </p:spPr>
      </p:pic>
      <p:pic>
        <p:nvPicPr>
          <p:cNvPr id="30" name="Picture 3">
            <a:hlinkClick r:id="rId26"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7" cstate="print"/>
          <a:srcRect/>
          <a:stretch>
            <a:fillRect/>
          </a:stretch>
        </p:blipFill>
        <p:spPr bwMode="auto">
          <a:xfrm>
            <a:off x="5926915"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B107EE-E2B1-41A5-9D75-33EA512E9487}"/>
              </a:ext>
            </a:extLst>
          </p:cNvPr>
          <p:cNvPicPr>
            <a:picLocks noChangeAspect="1"/>
          </p:cNvPicPr>
          <p:nvPr/>
        </p:nvPicPr>
        <p:blipFill>
          <a:blip r:embed="rId28"/>
          <a:stretch>
            <a:fillRect/>
          </a:stretch>
        </p:blipFill>
        <p:spPr>
          <a:xfrm>
            <a:off x="1259266" y="1672068"/>
            <a:ext cx="558466" cy="303052"/>
          </a:xfrm>
          <a:prstGeom prst="rect">
            <a:avLst/>
          </a:prstGeom>
        </p:spPr>
      </p:pic>
    </p:spTree>
    <p:extLst>
      <p:ext uri="{BB962C8B-B14F-4D97-AF65-F5344CB8AC3E}">
        <p14:creationId xmlns:p14="http://schemas.microsoft.com/office/powerpoint/2010/main" val="32546007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pPr lvl="1"/>
            <a:r>
              <a:rPr lang="en-US" sz="2400" dirty="0"/>
              <a:t>Hydrochloric acid to prevent ______________________________</a:t>
            </a:r>
          </a:p>
        </p:txBody>
      </p:sp>
      <p:sp>
        <p:nvSpPr>
          <p:cNvPr id="40965" name="Rectangle 5"/>
          <p:cNvSpPr>
            <a:spLocks noChangeArrowheads="1"/>
          </p:cNvSpPr>
          <p:nvPr/>
        </p:nvSpPr>
        <p:spPr bwMode="auto">
          <a:xfrm>
            <a:off x="6307873" y="3863181"/>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884128" y="429103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169628" y="471889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
        <p:nvSpPr>
          <p:cNvPr id="7" name="Rectangle 7">
            <a:extLst>
              <a:ext uri="{FF2B5EF4-FFF2-40B4-BE49-F238E27FC236}">
                <a16:creationId xmlns:a16="http://schemas.microsoft.com/office/drawing/2014/main" id="{2E791725-3FBB-4C08-B2EA-4FB98E06DDF9}"/>
              </a:ext>
            </a:extLst>
          </p:cNvPr>
          <p:cNvSpPr>
            <a:spLocks noChangeArrowheads="1"/>
          </p:cNvSpPr>
          <p:nvPr/>
        </p:nvSpPr>
        <p:spPr bwMode="auto">
          <a:xfrm>
            <a:off x="5026878" y="5162974"/>
            <a:ext cx="4782078"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calcium carbonate precipitation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128145</TotalTime>
  <Words>3756</Words>
  <Application>Microsoft Office PowerPoint</Application>
  <PresentationFormat>Widescreen</PresentationFormat>
  <Paragraphs>559</Paragraphs>
  <Slides>79</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79</vt:i4>
      </vt:variant>
    </vt:vector>
  </HeadingPairs>
  <TitlesOfParts>
    <vt:vector size="90" baseType="lpstr">
      <vt:lpstr>Symbol</vt:lpstr>
      <vt:lpstr>Candara</vt:lpstr>
      <vt:lpstr>Times New Roman</vt:lpstr>
      <vt:lpstr>Calibri</vt:lpstr>
      <vt:lpstr>Arial</vt:lpstr>
      <vt:lpstr>Baskerville Old Face</vt:lpstr>
      <vt:lpstr>Wingdings</vt:lpstr>
      <vt:lpstr>Century Gothic</vt:lpstr>
      <vt:lpstr>SWOT 2021</vt:lpstr>
      <vt:lpstr>Mathcad</vt:lpstr>
      <vt:lpstr>Equation</vt:lpstr>
      <vt:lpstr>Flow Control and Measurement</vt:lpstr>
      <vt:lpstr>Overview</vt:lpstr>
      <vt:lpstr>PowerPoint Presentation</vt:lpstr>
      <vt:lpstr>PowerPoint Presentation</vt:lpstr>
      <vt:lpstr>Trash Rack</vt:lpstr>
      <vt:lpstr>PowerPoint Presentation</vt:lpstr>
      <vt:lpstr>Design Thinking: https://github.com/AguaClara/SWOT/wiki/Design-Thinking</vt:lpstr>
      <vt:lpstr>Overview</vt:lpstr>
      <vt:lpstr>Applications of Constant Flow</vt:lpstr>
      <vt:lpstr>Overview</vt:lpstr>
      <vt:lpstr>If you had electricity…</vt:lpstr>
      <vt:lpstr>A couple of observations…</vt:lpstr>
      <vt:lpstr>What caused this innovation?</vt:lpstr>
      <vt:lpstr>Kinked tube chlorinator</vt:lpstr>
      <vt:lpstr>Dosing at a large city Water Treatment Plant in Asia</vt:lpstr>
      <vt:lpstr>Salt water electrolytic chorine generators</vt:lpstr>
      <vt:lpstr>Chlorine tablet chlorinators</vt:lpstr>
      <vt:lpstr>Overview</vt:lpstr>
      <vt:lpstr>PowerPoint Presentation</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PowerPoint Presentation</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with adjustable head</vt:lpstr>
      <vt:lpstr>Overview</vt:lpstr>
      <vt:lpstr>Hypochlorinator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Modular: Constant Level Tanks</vt:lpstr>
      <vt:lpstr>PowerPoint Presentation</vt:lpstr>
      <vt:lpstr>Atima doser: Three 1/8” diameter tubes, 1.93 m long, 187.5 g/L stock solution of PACl, 5 to 48 mg/L dose range</vt:lpstr>
      <vt:lpstr>Linear Chemical Dose Controller (CDC):  A key technology for high performing plants</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Opportunities to Improve the Dose Controller</vt:lpstr>
      <vt:lpstr>Dose Control 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1824</cp:revision>
  <cp:lastPrinted>2017-09-05T11:56:51Z</cp:lastPrinted>
  <dcterms:created xsi:type="dcterms:W3CDTF">2004-08-17T19:01:02Z</dcterms:created>
  <dcterms:modified xsi:type="dcterms:W3CDTF">2022-02-03T14:15:40Z</dcterms:modified>
</cp:coreProperties>
</file>